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Times Neue Roman" panose="020B0604020202020204" charset="0"/>
      <p:regular r:id="rId38"/>
    </p:embeddedFont>
    <p:embeddedFont>
      <p:font typeface="Paytone One" panose="020B0604020202020204" charset="0"/>
      <p:regular r:id="rId39"/>
    </p:embeddedFont>
    <p:embeddedFont>
      <p:font typeface="Calibri" panose="020F0502020204030204" pitchFamily="34" charset="0"/>
      <p:regular r:id="rId40"/>
      <p:bold r:id="rId41"/>
      <p:italic r:id="rId42"/>
      <p:boldItalic r:id="rId43"/>
    </p:embeddedFont>
    <p:embeddedFont>
      <p:font typeface="Josefin Sans Regular" panose="020B0604020202020204" charset="0"/>
      <p:regular r:id="rId44"/>
    </p:embeddedFont>
    <p:embeddedFont>
      <p:font typeface="DejaVu Serif" panose="020B0604020202020204" charset="0"/>
      <p:regular r:id="rId45"/>
    </p:embeddedFont>
    <p:embeddedFont>
      <p:font typeface="Josefin Sans Bold" panose="020B0604020202020204" charset="0"/>
      <p:regular r:id="rId46"/>
    </p:embeddedFont>
    <p:embeddedFont>
      <p:font typeface="Josefin Sans Regular Bold Italics" panose="020B0604020202020204" charset="0"/>
      <p:regular r:id="rId47"/>
    </p:embeddedFont>
    <p:embeddedFont>
      <p:font typeface="Noto Serif Display Black" panose="020B0604020202020204"/>
      <p:regular r:id="rId48"/>
    </p:embeddedFont>
    <p:embeddedFont>
      <p:font typeface="Josefin Sans Regular Bold" panose="020B0604020202020204" charset="0"/>
      <p:regular r:id="rId49"/>
    </p:embeddedFont>
    <p:embeddedFont>
      <p:font typeface="DejaVu Serif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22" autoAdjust="0"/>
  </p:normalViewPr>
  <p:slideViewPr>
    <p:cSldViewPr>
      <p:cViewPr varScale="1">
        <p:scale>
          <a:sx n="49" d="100"/>
          <a:sy n="49" d="100"/>
        </p:scale>
        <p:origin x="55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342" r="14759" b="13609"/>
          <a:stretch>
            <a:fillRect/>
          </a:stretch>
        </p:blipFill>
        <p:spPr>
          <a:xfrm>
            <a:off x="0" y="0"/>
            <a:ext cx="18288000" cy="10287000"/>
          </a:xfrm>
          <a:prstGeom prst="rect">
            <a:avLst/>
          </a:prstGeom>
        </p:spPr>
      </p:pic>
      <p:sp>
        <p:nvSpPr>
          <p:cNvPr id="3" name="AutoShape 3"/>
          <p:cNvSpPr/>
          <p:nvPr/>
        </p:nvSpPr>
        <p:spPr>
          <a:xfrm>
            <a:off x="3666040" y="1028700"/>
            <a:ext cx="10955921" cy="4661030"/>
          </a:xfrm>
          <a:prstGeom prst="rect">
            <a:avLst/>
          </a:prstGeom>
          <a:solidFill>
            <a:srgbClr val="FEF3EA"/>
          </a:solidFill>
        </p:spPr>
      </p:sp>
      <p:sp>
        <p:nvSpPr>
          <p:cNvPr id="4" name="TextBox 4"/>
          <p:cNvSpPr txBox="1"/>
          <p:nvPr/>
        </p:nvSpPr>
        <p:spPr>
          <a:xfrm>
            <a:off x="4476296" y="1445983"/>
            <a:ext cx="9335409" cy="443164"/>
          </a:xfrm>
          <a:prstGeom prst="rect">
            <a:avLst/>
          </a:prstGeom>
        </p:spPr>
        <p:txBody>
          <a:bodyPr lIns="0" tIns="0" rIns="0" bIns="0" rtlCol="0" anchor="t">
            <a:spAutoFit/>
          </a:bodyPr>
          <a:lstStyle/>
          <a:p>
            <a:pPr algn="ctr">
              <a:lnSpc>
                <a:spcPts val="3455"/>
              </a:lnSpc>
            </a:pPr>
            <a:r>
              <a:rPr lang="en-US" sz="2657" spc="159">
                <a:solidFill>
                  <a:srgbClr val="3B181D"/>
                </a:solidFill>
                <a:latin typeface="Josefin Sans Regular"/>
              </a:rPr>
              <a:t>GROUP 2</a:t>
            </a:r>
          </a:p>
        </p:txBody>
      </p:sp>
      <p:sp>
        <p:nvSpPr>
          <p:cNvPr id="5" name="TextBox 5"/>
          <p:cNvSpPr txBox="1"/>
          <p:nvPr/>
        </p:nvSpPr>
        <p:spPr>
          <a:xfrm>
            <a:off x="4289593" y="1932858"/>
            <a:ext cx="9708814" cy="2004640"/>
          </a:xfrm>
          <a:prstGeom prst="rect">
            <a:avLst/>
          </a:prstGeom>
        </p:spPr>
        <p:txBody>
          <a:bodyPr lIns="0" tIns="0" rIns="0" bIns="0" rtlCol="0" anchor="t">
            <a:spAutoFit/>
          </a:bodyPr>
          <a:lstStyle/>
          <a:p>
            <a:pPr algn="ctr">
              <a:lnSpc>
                <a:spcPts val="16125"/>
              </a:lnSpc>
            </a:pPr>
            <a:r>
              <a:rPr lang="en-US" sz="12404">
                <a:solidFill>
                  <a:srgbClr val="806753"/>
                </a:solidFill>
                <a:latin typeface="Paytone One Bold"/>
              </a:rPr>
              <a:t>English 9</a:t>
            </a:r>
          </a:p>
        </p:txBody>
      </p:sp>
      <p:sp>
        <p:nvSpPr>
          <p:cNvPr id="6" name="TextBox 6"/>
          <p:cNvSpPr txBox="1"/>
          <p:nvPr/>
        </p:nvSpPr>
        <p:spPr>
          <a:xfrm>
            <a:off x="4702956" y="4283055"/>
            <a:ext cx="8882088" cy="657225"/>
          </a:xfrm>
          <a:prstGeom prst="rect">
            <a:avLst/>
          </a:prstGeom>
        </p:spPr>
        <p:txBody>
          <a:bodyPr lIns="0" tIns="0" rIns="0" bIns="0" rtlCol="0" anchor="t">
            <a:spAutoFit/>
          </a:bodyPr>
          <a:lstStyle/>
          <a:p>
            <a:pPr algn="ctr">
              <a:lnSpc>
                <a:spcPts val="5123"/>
              </a:lnSpc>
            </a:pPr>
            <a:r>
              <a:rPr lang="en-US" sz="4269" spc="170">
                <a:solidFill>
                  <a:srgbClr val="3B181D"/>
                </a:solidFill>
                <a:latin typeface="Josefin Sans Regular"/>
              </a:rPr>
              <a:t>Lecturer: Eva</a:t>
            </a:r>
          </a:p>
        </p:txBody>
      </p:sp>
      <p:grpSp>
        <p:nvGrpSpPr>
          <p:cNvPr id="7" name="Group 7"/>
          <p:cNvGrpSpPr/>
          <p:nvPr/>
        </p:nvGrpSpPr>
        <p:grpSpPr>
          <a:xfrm>
            <a:off x="961357" y="6560923"/>
            <a:ext cx="7095143" cy="3195963"/>
            <a:chOff x="0" y="0"/>
            <a:chExt cx="812800" cy="366121"/>
          </a:xfrm>
        </p:grpSpPr>
        <p:sp>
          <p:nvSpPr>
            <p:cNvPr id="8" name="Freeform 8"/>
            <p:cNvSpPr/>
            <p:nvPr/>
          </p:nvSpPr>
          <p:spPr>
            <a:xfrm>
              <a:off x="0" y="0"/>
              <a:ext cx="812800" cy="366121"/>
            </a:xfrm>
            <a:custGeom>
              <a:avLst/>
              <a:gdLst/>
              <a:ahLst/>
              <a:cxnLst/>
              <a:rect l="l" t="t" r="r" b="b"/>
              <a:pathLst>
                <a:path w="812800" h="366121">
                  <a:moveTo>
                    <a:pt x="0" y="0"/>
                  </a:moveTo>
                  <a:lnTo>
                    <a:pt x="812800" y="0"/>
                  </a:lnTo>
                  <a:lnTo>
                    <a:pt x="812800" y="366121"/>
                  </a:lnTo>
                  <a:lnTo>
                    <a:pt x="0" y="366121"/>
                  </a:lnTo>
                  <a:close/>
                </a:path>
              </a:pathLst>
            </a:custGeom>
            <a:solidFill>
              <a:srgbClr val="806753"/>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664"/>
                </a:lnSpc>
              </a:pPr>
              <a:endParaRPr/>
            </a:p>
          </p:txBody>
        </p:sp>
      </p:grpSp>
      <p:sp>
        <p:nvSpPr>
          <p:cNvPr id="10" name="TextBox 10"/>
          <p:cNvSpPr txBox="1"/>
          <p:nvPr/>
        </p:nvSpPr>
        <p:spPr>
          <a:xfrm>
            <a:off x="1748546" y="6446623"/>
            <a:ext cx="5290046" cy="896620"/>
          </a:xfrm>
          <a:prstGeom prst="rect">
            <a:avLst/>
          </a:prstGeom>
        </p:spPr>
        <p:txBody>
          <a:bodyPr lIns="0" tIns="0" rIns="0" bIns="0" rtlCol="0" anchor="t">
            <a:spAutoFit/>
          </a:bodyPr>
          <a:lstStyle/>
          <a:p>
            <a:pPr algn="ctr">
              <a:lnSpc>
                <a:spcPts val="7279"/>
              </a:lnSpc>
            </a:pPr>
            <a:r>
              <a:rPr lang="en-US" sz="5199">
                <a:solidFill>
                  <a:srgbClr val="FEF3EA"/>
                </a:solidFill>
                <a:latin typeface="Paytone One Bold"/>
              </a:rPr>
              <a:t>Group members</a:t>
            </a:r>
          </a:p>
        </p:txBody>
      </p:sp>
      <p:sp>
        <p:nvSpPr>
          <p:cNvPr id="11" name="AutoShape 11"/>
          <p:cNvSpPr/>
          <p:nvPr/>
        </p:nvSpPr>
        <p:spPr>
          <a:xfrm>
            <a:off x="1293237" y="7343243"/>
            <a:ext cx="6431384" cy="93379"/>
          </a:xfrm>
          <a:prstGeom prst="rect">
            <a:avLst/>
          </a:prstGeom>
          <a:solidFill>
            <a:srgbClr val="FEF3EA"/>
          </a:solidFill>
        </p:spPr>
      </p:sp>
      <p:sp>
        <p:nvSpPr>
          <p:cNvPr id="12" name="TextBox 12"/>
          <p:cNvSpPr txBox="1"/>
          <p:nvPr/>
        </p:nvSpPr>
        <p:spPr>
          <a:xfrm>
            <a:off x="1510421" y="7589023"/>
            <a:ext cx="8067010" cy="2703221"/>
          </a:xfrm>
          <a:prstGeom prst="rect">
            <a:avLst/>
          </a:prstGeom>
        </p:spPr>
        <p:txBody>
          <a:bodyPr lIns="0" tIns="0" rIns="0" bIns="0" rtlCol="0" anchor="t">
            <a:spAutoFit/>
          </a:bodyPr>
          <a:lstStyle/>
          <a:p>
            <a:pPr marL="663676" lvl="1" indent="-331838" algn="just">
              <a:lnSpc>
                <a:spcPts val="4303"/>
              </a:lnSpc>
              <a:buFont typeface="Arial"/>
              <a:buChar char="•"/>
            </a:pPr>
            <a:r>
              <a:rPr lang="en-US" sz="3073" spc="92">
                <a:solidFill>
                  <a:srgbClr val="FEF3EA"/>
                </a:solidFill>
                <a:latin typeface="Josefin Sans Regular Bold"/>
              </a:rPr>
              <a:t>Nguyễn Nữ Bảo Nhi </a:t>
            </a:r>
          </a:p>
          <a:p>
            <a:pPr marL="663676" lvl="1" indent="-331838" algn="just">
              <a:lnSpc>
                <a:spcPts val="4303"/>
              </a:lnSpc>
              <a:buFont typeface="Arial"/>
              <a:buChar char="•"/>
            </a:pPr>
            <a:r>
              <a:rPr lang="en-US" sz="3073" spc="92">
                <a:solidFill>
                  <a:srgbClr val="FEF3EA"/>
                </a:solidFill>
                <a:latin typeface="Josefin Sans Regular Bold"/>
              </a:rPr>
              <a:t>Đinh Đoàn Thúy Quỳnh</a:t>
            </a:r>
          </a:p>
          <a:p>
            <a:pPr marL="663676" lvl="1" indent="-331838" algn="just">
              <a:lnSpc>
                <a:spcPts val="4303"/>
              </a:lnSpc>
              <a:buFont typeface="Arial"/>
              <a:buChar char="•"/>
            </a:pPr>
            <a:r>
              <a:rPr lang="en-US" sz="3073" spc="92">
                <a:solidFill>
                  <a:srgbClr val="FEF3EA"/>
                </a:solidFill>
                <a:latin typeface="Josefin Sans Regular Bold"/>
              </a:rPr>
              <a:t>Huỳnh Thị Đông Hà</a:t>
            </a:r>
          </a:p>
          <a:p>
            <a:pPr marL="663676" lvl="1" indent="-331838" algn="just">
              <a:lnSpc>
                <a:spcPts val="4303"/>
              </a:lnSpc>
              <a:buFont typeface="Arial"/>
              <a:buChar char="•"/>
            </a:pPr>
            <a:r>
              <a:rPr lang="en-US" sz="3073" spc="92">
                <a:solidFill>
                  <a:srgbClr val="FEF3EA"/>
                </a:solidFill>
                <a:latin typeface="Josefin Sans Regular Bold"/>
              </a:rPr>
              <a:t>Đỗ Hoàng Nam</a:t>
            </a:r>
          </a:p>
          <a:p>
            <a:pPr algn="just">
              <a:lnSpc>
                <a:spcPts val="4303"/>
              </a:lnSpc>
            </a:pPr>
            <a:endParaRPr lang="en-US" sz="3073" spc="92">
              <a:solidFill>
                <a:srgbClr val="FEF3EA"/>
              </a:solidFill>
              <a:latin typeface="Josefin Sans Regular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t="12436" b="66567"/>
          <a:stretch>
            <a:fillRect/>
          </a:stretch>
        </p:blipFill>
        <p:spPr>
          <a:xfrm>
            <a:off x="-502872" y="-748890"/>
            <a:ext cx="19395470" cy="6119549"/>
          </a:xfrm>
          <a:prstGeom prst="rect">
            <a:avLst/>
          </a:prstGeom>
        </p:spPr>
      </p:pic>
      <p:sp>
        <p:nvSpPr>
          <p:cNvPr id="3" name="TextBox 3"/>
          <p:cNvSpPr txBox="1"/>
          <p:nvPr/>
        </p:nvSpPr>
        <p:spPr>
          <a:xfrm>
            <a:off x="1743272" y="1183063"/>
            <a:ext cx="14801455" cy="838200"/>
          </a:xfrm>
          <a:prstGeom prst="rect">
            <a:avLst/>
          </a:prstGeom>
        </p:spPr>
        <p:txBody>
          <a:bodyPr lIns="0" tIns="0" rIns="0" bIns="0" rtlCol="0" anchor="t">
            <a:spAutoFit/>
          </a:bodyPr>
          <a:lstStyle/>
          <a:p>
            <a:pPr algn="ctr">
              <a:lnSpc>
                <a:spcPts val="6690"/>
              </a:lnSpc>
            </a:pPr>
            <a:r>
              <a:rPr lang="en-US" sz="5575" spc="111">
                <a:solidFill>
                  <a:srgbClr val="806753"/>
                </a:solidFill>
                <a:latin typeface="Paytone One"/>
              </a:rPr>
              <a:t>PARAGRAPH 5</a:t>
            </a:r>
          </a:p>
        </p:txBody>
      </p:sp>
      <p:sp>
        <p:nvSpPr>
          <p:cNvPr id="4" name="AutoShape 4"/>
          <p:cNvSpPr/>
          <p:nvPr/>
        </p:nvSpPr>
        <p:spPr>
          <a:xfrm>
            <a:off x="9153525" y="2903755"/>
            <a:ext cx="9525" cy="7027279"/>
          </a:xfrm>
          <a:prstGeom prst="rect">
            <a:avLst/>
          </a:prstGeom>
          <a:solidFill>
            <a:srgbClr val="1E1816"/>
          </a:solidFill>
        </p:spPr>
      </p:sp>
      <p:sp>
        <p:nvSpPr>
          <p:cNvPr id="5" name="AutoShape 5"/>
          <p:cNvSpPr/>
          <p:nvPr/>
        </p:nvSpPr>
        <p:spPr>
          <a:xfrm>
            <a:off x="-502872" y="220973"/>
            <a:ext cx="7096545" cy="871603"/>
          </a:xfrm>
          <a:prstGeom prst="rect">
            <a:avLst/>
          </a:prstGeom>
          <a:solidFill>
            <a:srgbClr val="D8AD74"/>
          </a:solidFill>
        </p:spPr>
      </p:sp>
      <p:sp>
        <p:nvSpPr>
          <p:cNvPr id="6" name="TextBox 6"/>
          <p:cNvSpPr txBox="1"/>
          <p:nvPr/>
        </p:nvSpPr>
        <p:spPr>
          <a:xfrm>
            <a:off x="-180504" y="-722741"/>
            <a:ext cx="1783665" cy="2320142"/>
          </a:xfrm>
          <a:prstGeom prst="rect">
            <a:avLst/>
          </a:prstGeom>
        </p:spPr>
        <p:txBody>
          <a:bodyPr lIns="0" tIns="0" rIns="0" bIns="0" rtlCol="0" anchor="t">
            <a:spAutoFit/>
          </a:bodyPr>
          <a:lstStyle/>
          <a:p>
            <a:pPr algn="ctr">
              <a:lnSpc>
                <a:spcPts val="19027"/>
              </a:lnSpc>
            </a:pPr>
            <a:r>
              <a:rPr lang="en-US" sz="13591">
                <a:solidFill>
                  <a:srgbClr val="1E1816"/>
                </a:solidFill>
                <a:latin typeface="Paytone One"/>
              </a:rPr>
              <a:t>3</a:t>
            </a:r>
          </a:p>
        </p:txBody>
      </p:sp>
      <p:sp>
        <p:nvSpPr>
          <p:cNvPr id="7" name="TextBox 7"/>
          <p:cNvSpPr txBox="1"/>
          <p:nvPr/>
        </p:nvSpPr>
        <p:spPr>
          <a:xfrm>
            <a:off x="208663" y="277101"/>
            <a:ext cx="7096545" cy="705365"/>
          </a:xfrm>
          <a:prstGeom prst="rect">
            <a:avLst/>
          </a:prstGeom>
        </p:spPr>
        <p:txBody>
          <a:bodyPr lIns="0" tIns="0" rIns="0" bIns="0" rtlCol="0" anchor="t">
            <a:spAutoFit/>
          </a:bodyPr>
          <a:lstStyle/>
          <a:p>
            <a:pPr algn="ctr">
              <a:lnSpc>
                <a:spcPts val="5746"/>
              </a:lnSpc>
            </a:pPr>
            <a:r>
              <a:rPr lang="en-US" sz="4104" spc="1309">
                <a:solidFill>
                  <a:srgbClr val="3B181D"/>
                </a:solidFill>
                <a:latin typeface="Noto Serif Display Black"/>
              </a:rPr>
              <a:t>Vocabulary</a:t>
            </a:r>
          </a:p>
        </p:txBody>
      </p:sp>
      <p:sp>
        <p:nvSpPr>
          <p:cNvPr id="8" name="TextBox 8"/>
          <p:cNvSpPr txBox="1"/>
          <p:nvPr/>
        </p:nvSpPr>
        <p:spPr>
          <a:xfrm>
            <a:off x="711328" y="2798980"/>
            <a:ext cx="8204072" cy="7029069"/>
          </a:xfrm>
          <a:prstGeom prst="rect">
            <a:avLst/>
          </a:prstGeom>
        </p:spPr>
        <p:txBody>
          <a:bodyPr lIns="0" tIns="0" rIns="0" bIns="0" rtlCol="0" anchor="t">
            <a:spAutoFit/>
          </a:bodyPr>
          <a:lstStyle/>
          <a:p>
            <a:pPr marL="582930" lvl="1" indent="-291465">
              <a:lnSpc>
                <a:spcPts val="4293"/>
              </a:lnSpc>
              <a:buFont typeface="Arial"/>
              <a:buChar char="•"/>
            </a:pPr>
            <a:r>
              <a:rPr lang="en-US" sz="2700" spc="81">
                <a:solidFill>
                  <a:srgbClr val="000000"/>
                </a:solidFill>
                <a:latin typeface="Josefin Sans Regular"/>
              </a:rPr>
              <a:t>Encrustation (n): lớp phủ, đóng cặn</a:t>
            </a:r>
          </a:p>
          <a:p>
            <a:pPr marL="582930" lvl="1" indent="-291465">
              <a:lnSpc>
                <a:spcPts val="4293"/>
              </a:lnSpc>
              <a:buFont typeface="Arial"/>
              <a:buChar char="•"/>
            </a:pPr>
            <a:r>
              <a:rPr lang="en-US" sz="2700" spc="81">
                <a:solidFill>
                  <a:srgbClr val="000000"/>
                </a:solidFill>
                <a:latin typeface="Josefin Sans Regular"/>
              </a:rPr>
              <a:t>Covering (n): sự bao bọc</a:t>
            </a:r>
          </a:p>
          <a:p>
            <a:pPr marL="582930" lvl="1" indent="-291465">
              <a:lnSpc>
                <a:spcPts val="4293"/>
              </a:lnSpc>
              <a:buFont typeface="Arial"/>
              <a:buChar char="•"/>
            </a:pPr>
            <a:r>
              <a:rPr lang="en-US" sz="2700" spc="81">
                <a:solidFill>
                  <a:srgbClr val="000000"/>
                </a:solidFill>
                <a:latin typeface="Josefin Sans Regular"/>
              </a:rPr>
              <a:t>Ceiling (n): trần nhà</a:t>
            </a:r>
          </a:p>
          <a:p>
            <a:pPr marL="582930" lvl="1" indent="-291465">
              <a:lnSpc>
                <a:spcPts val="4293"/>
              </a:lnSpc>
              <a:buFont typeface="Arial"/>
              <a:buChar char="•"/>
            </a:pPr>
            <a:r>
              <a:rPr lang="en-US" sz="2700" spc="81">
                <a:solidFill>
                  <a:srgbClr val="000000"/>
                </a:solidFill>
                <a:latin typeface="Josefin Sans Regular"/>
              </a:rPr>
              <a:t>Stalactite (n): thạch nhũ</a:t>
            </a:r>
          </a:p>
          <a:p>
            <a:pPr marL="582930" lvl="1" indent="-291465">
              <a:lnSpc>
                <a:spcPts val="4293"/>
              </a:lnSpc>
              <a:buFont typeface="Arial"/>
              <a:buChar char="•"/>
            </a:pPr>
            <a:r>
              <a:rPr lang="en-US" sz="2700" spc="81">
                <a:solidFill>
                  <a:srgbClr val="000000"/>
                </a:solidFill>
                <a:latin typeface="Josefin Sans Regular"/>
              </a:rPr>
              <a:t>Crystalline (adj): kết tinh</a:t>
            </a:r>
          </a:p>
          <a:p>
            <a:pPr marL="582930" lvl="1" indent="-291465">
              <a:lnSpc>
                <a:spcPts val="4293"/>
              </a:lnSpc>
              <a:buFont typeface="Arial"/>
              <a:buChar char="•"/>
            </a:pPr>
            <a:r>
              <a:rPr lang="en-US" sz="2700" spc="81">
                <a:solidFill>
                  <a:srgbClr val="000000"/>
                </a:solidFill>
                <a:latin typeface="Josefin Sans Regular"/>
              </a:rPr>
              <a:t>Occasionally (adv): thỉnh thoảng</a:t>
            </a:r>
          </a:p>
          <a:p>
            <a:pPr marL="582930" lvl="1" indent="-291465">
              <a:lnSpc>
                <a:spcPts val="4293"/>
              </a:lnSpc>
              <a:buFont typeface="Arial"/>
              <a:buChar char="•"/>
            </a:pPr>
            <a:r>
              <a:rPr lang="en-US" sz="2700" spc="81">
                <a:solidFill>
                  <a:srgbClr val="000000"/>
                </a:solidFill>
                <a:latin typeface="Josefin Sans Regular"/>
              </a:rPr>
              <a:t>Evaporate (v): bay hơi</a:t>
            </a:r>
          </a:p>
          <a:p>
            <a:pPr marL="582930" lvl="1" indent="-291465">
              <a:lnSpc>
                <a:spcPts val="4293"/>
              </a:lnSpc>
              <a:buFont typeface="Arial"/>
              <a:buChar char="•"/>
            </a:pPr>
            <a:r>
              <a:rPr lang="en-US" sz="2700" spc="81">
                <a:solidFill>
                  <a:srgbClr val="000000"/>
                </a:solidFill>
                <a:latin typeface="Josefin Sans Regular"/>
              </a:rPr>
              <a:t>Drip (n): sự chảy nhỏ giọt</a:t>
            </a:r>
          </a:p>
          <a:p>
            <a:pPr marL="582930" lvl="1" indent="-291465">
              <a:lnSpc>
                <a:spcPts val="4293"/>
              </a:lnSpc>
              <a:buFont typeface="Arial"/>
              <a:buChar char="•"/>
            </a:pPr>
            <a:r>
              <a:rPr lang="en-US" sz="2700" spc="81">
                <a:solidFill>
                  <a:srgbClr val="000000"/>
                </a:solidFill>
                <a:latin typeface="Josefin Sans Regular"/>
              </a:rPr>
              <a:t>Straw (n): ống hút, rơm</a:t>
            </a:r>
          </a:p>
          <a:p>
            <a:pPr marL="582930" lvl="1" indent="-291465">
              <a:lnSpc>
                <a:spcPts val="4293"/>
              </a:lnSpc>
              <a:buFont typeface="Arial"/>
              <a:buChar char="•"/>
            </a:pPr>
            <a:r>
              <a:rPr lang="en-US" sz="2700" spc="81">
                <a:solidFill>
                  <a:srgbClr val="000000"/>
                </a:solidFill>
                <a:latin typeface="Josefin Sans Regular"/>
              </a:rPr>
              <a:t>Drape (n): màn, rèm</a:t>
            </a:r>
          </a:p>
          <a:p>
            <a:pPr marL="582930" lvl="1" indent="-291465">
              <a:lnSpc>
                <a:spcPts val="4293"/>
              </a:lnSpc>
              <a:buFont typeface="Arial"/>
              <a:buChar char="•"/>
            </a:pPr>
            <a:r>
              <a:rPr lang="en-US" sz="2700" spc="81">
                <a:solidFill>
                  <a:srgbClr val="000000"/>
                </a:solidFill>
                <a:latin typeface="Josefin Sans Regular"/>
              </a:rPr>
              <a:t>Stalagmite (n): măng đá</a:t>
            </a:r>
          </a:p>
          <a:p>
            <a:pPr marL="582930" lvl="1" indent="-291465">
              <a:lnSpc>
                <a:spcPts val="4293"/>
              </a:lnSpc>
              <a:buFont typeface="Arial"/>
              <a:buChar char="•"/>
            </a:pPr>
            <a:r>
              <a:rPr lang="en-US" sz="2700" spc="81">
                <a:solidFill>
                  <a:srgbClr val="000000"/>
                </a:solidFill>
                <a:latin typeface="Josefin Sans Regular"/>
              </a:rPr>
              <a:t>Conical (adj): hình nón</a:t>
            </a:r>
          </a:p>
          <a:p>
            <a:pPr marL="582930" lvl="1" indent="-291465" algn="l">
              <a:lnSpc>
                <a:spcPts val="4293"/>
              </a:lnSpc>
              <a:buFont typeface="Arial"/>
              <a:buChar char="•"/>
            </a:pPr>
            <a:r>
              <a:rPr lang="en-US" sz="2700" spc="81">
                <a:solidFill>
                  <a:srgbClr val="000000"/>
                </a:solidFill>
                <a:latin typeface="Josefin Sans Regular"/>
              </a:rPr>
              <a:t>Gnarled (adj): xương xẩu</a:t>
            </a:r>
          </a:p>
        </p:txBody>
      </p:sp>
      <p:sp>
        <p:nvSpPr>
          <p:cNvPr id="9" name="TextBox 9"/>
          <p:cNvSpPr txBox="1"/>
          <p:nvPr/>
        </p:nvSpPr>
        <p:spPr>
          <a:xfrm>
            <a:off x="9608653" y="2789455"/>
            <a:ext cx="7650647" cy="7031736"/>
          </a:xfrm>
          <a:prstGeom prst="rect">
            <a:avLst/>
          </a:prstGeom>
        </p:spPr>
        <p:txBody>
          <a:bodyPr lIns="0" tIns="0" rIns="0" bIns="0" rtlCol="0" anchor="t">
            <a:spAutoFit/>
          </a:bodyPr>
          <a:lstStyle/>
          <a:p>
            <a:pPr>
              <a:lnSpc>
                <a:spcPts val="4347"/>
              </a:lnSpc>
            </a:pPr>
            <a:r>
              <a:rPr lang="en-US" sz="2700" spc="81">
                <a:solidFill>
                  <a:srgbClr val="000000"/>
                </a:solidFill>
                <a:latin typeface="Josefin Sans Regular"/>
              </a:rPr>
              <a:t>14. Splashing (n): sự bắn tung tóe</a:t>
            </a:r>
          </a:p>
          <a:p>
            <a:pPr>
              <a:lnSpc>
                <a:spcPts val="4293"/>
              </a:lnSpc>
            </a:pPr>
            <a:r>
              <a:rPr lang="en-US" sz="2700" spc="81">
                <a:solidFill>
                  <a:srgbClr val="000000"/>
                </a:solidFill>
                <a:latin typeface="Josefin Sans Regular"/>
              </a:rPr>
              <a:t>15. Massive (adj): lớn</a:t>
            </a:r>
          </a:p>
          <a:p>
            <a:pPr>
              <a:lnSpc>
                <a:spcPts val="4347"/>
              </a:lnSpc>
            </a:pPr>
            <a:r>
              <a:rPr lang="en-US" sz="2700" spc="81">
                <a:solidFill>
                  <a:srgbClr val="000000"/>
                </a:solidFill>
                <a:latin typeface="Josefin Sans Regular"/>
              </a:rPr>
              <a:t>16. Proportion (n); sự cân xứng, tỷ lệ</a:t>
            </a:r>
          </a:p>
          <a:p>
            <a:pPr>
              <a:lnSpc>
                <a:spcPts val="4347"/>
              </a:lnSpc>
            </a:pPr>
            <a:r>
              <a:rPr lang="en-US" sz="2700" spc="81">
                <a:solidFill>
                  <a:srgbClr val="000000"/>
                </a:solidFill>
                <a:latin typeface="Josefin Sans Regular"/>
              </a:rPr>
              <a:t>17. Flowstone (n): đá chảy</a:t>
            </a:r>
          </a:p>
          <a:p>
            <a:pPr>
              <a:lnSpc>
                <a:spcPts val="4347"/>
              </a:lnSpc>
            </a:pPr>
            <a:r>
              <a:rPr lang="en-US" sz="2700" spc="81">
                <a:solidFill>
                  <a:srgbClr val="000000"/>
                </a:solidFill>
                <a:latin typeface="Josefin Sans Regular"/>
              </a:rPr>
              <a:t>18. Edge (n): cạnh</a:t>
            </a:r>
          </a:p>
          <a:p>
            <a:pPr>
              <a:lnSpc>
                <a:spcPts val="4347"/>
              </a:lnSpc>
            </a:pPr>
            <a:r>
              <a:rPr lang="en-US" sz="2700" spc="81">
                <a:solidFill>
                  <a:srgbClr val="000000"/>
                </a:solidFill>
                <a:latin typeface="Josefin Sans Regular"/>
              </a:rPr>
              <a:t>19. Brimstone (n): lưu huỳnh</a:t>
            </a:r>
          </a:p>
          <a:p>
            <a:pPr>
              <a:lnSpc>
                <a:spcPts val="4347"/>
              </a:lnSpc>
            </a:pPr>
            <a:r>
              <a:rPr lang="en-US" sz="2700" spc="81">
                <a:solidFill>
                  <a:srgbClr val="000000"/>
                </a:solidFill>
                <a:latin typeface="Josefin Sans Regular"/>
              </a:rPr>
              <a:t>20. Humidity (n): độ ẩm</a:t>
            </a:r>
          </a:p>
          <a:p>
            <a:pPr>
              <a:lnSpc>
                <a:spcPts val="4347"/>
              </a:lnSpc>
            </a:pPr>
            <a:r>
              <a:rPr lang="en-US" sz="2700" spc="81">
                <a:solidFill>
                  <a:srgbClr val="000000"/>
                </a:solidFill>
                <a:latin typeface="Josefin Sans Regular"/>
              </a:rPr>
              <a:t>21. Gypsum (n): thạch cao</a:t>
            </a:r>
          </a:p>
          <a:p>
            <a:pPr>
              <a:lnSpc>
                <a:spcPts val="4347"/>
              </a:lnSpc>
            </a:pPr>
            <a:r>
              <a:rPr lang="en-US" sz="2700" spc="81">
                <a:solidFill>
                  <a:srgbClr val="000000"/>
                </a:solidFill>
                <a:latin typeface="Josefin Sans Regular"/>
              </a:rPr>
              <a:t>22. Extrude (v): nhô ra</a:t>
            </a:r>
          </a:p>
          <a:p>
            <a:pPr>
              <a:lnSpc>
                <a:spcPts val="4347"/>
              </a:lnSpc>
            </a:pPr>
            <a:r>
              <a:rPr lang="en-US" sz="2700" spc="81">
                <a:solidFill>
                  <a:srgbClr val="000000"/>
                </a:solidFill>
                <a:latin typeface="Josefin Sans Regular"/>
              </a:rPr>
              <a:t>23. Diverge (v): phân kỳ, rẽ ra</a:t>
            </a:r>
          </a:p>
          <a:p>
            <a:pPr>
              <a:lnSpc>
                <a:spcPts val="4347"/>
              </a:lnSpc>
            </a:pPr>
            <a:r>
              <a:rPr lang="en-US" sz="2700" spc="81">
                <a:solidFill>
                  <a:srgbClr val="000000"/>
                </a:solidFill>
                <a:latin typeface="Josefin Sans Regular"/>
              </a:rPr>
              <a:t>24. Bundle (n): bó</a:t>
            </a:r>
          </a:p>
          <a:p>
            <a:pPr>
              <a:lnSpc>
                <a:spcPts val="4347"/>
              </a:lnSpc>
            </a:pPr>
            <a:r>
              <a:rPr lang="en-US" sz="2700" spc="81">
                <a:solidFill>
                  <a:srgbClr val="000000"/>
                </a:solidFill>
                <a:latin typeface="Josefin Sans Regular"/>
              </a:rPr>
              <a:t>25. Fibres (n): sợi</a:t>
            </a:r>
          </a:p>
          <a:p>
            <a:pPr algn="l">
              <a:lnSpc>
                <a:spcPts val="4347"/>
              </a:lnSpc>
            </a:pPr>
            <a:r>
              <a:rPr lang="en-US" sz="2700" spc="81">
                <a:solidFill>
                  <a:srgbClr val="000000"/>
                </a:solidFill>
                <a:latin typeface="Josefin Sans Regular"/>
              </a:rPr>
              <a:t>26. Orchid (n): cây lan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AutoShape 2"/>
          <p:cNvSpPr/>
          <p:nvPr/>
        </p:nvSpPr>
        <p:spPr>
          <a:xfrm rot="-5400000">
            <a:off x="8579250" y="-10121521"/>
            <a:ext cx="1960110" cy="20340333"/>
          </a:xfrm>
          <a:prstGeom prst="rect">
            <a:avLst/>
          </a:prstGeom>
          <a:solidFill>
            <a:srgbClr val="806753"/>
          </a:solidFill>
        </p:spPr>
      </p:sp>
      <p:sp>
        <p:nvSpPr>
          <p:cNvPr id="3" name="TextBox 3"/>
          <p:cNvSpPr txBox="1"/>
          <p:nvPr/>
        </p:nvSpPr>
        <p:spPr>
          <a:xfrm>
            <a:off x="350582" y="3517793"/>
            <a:ext cx="17624424" cy="5931712"/>
          </a:xfrm>
          <a:prstGeom prst="rect">
            <a:avLst/>
          </a:prstGeom>
        </p:spPr>
        <p:txBody>
          <a:bodyPr lIns="0" tIns="0" rIns="0" bIns="0" rtlCol="0" anchor="t">
            <a:spAutoFit/>
          </a:bodyPr>
          <a:lstStyle/>
          <a:p>
            <a:pPr algn="just">
              <a:lnSpc>
                <a:spcPts val="5905"/>
              </a:lnSpc>
            </a:pPr>
            <a:r>
              <a:rPr lang="en-US" sz="4218">
                <a:solidFill>
                  <a:srgbClr val="000000"/>
                </a:solidFill>
                <a:latin typeface="Josefin Sans Regular Bold"/>
              </a:rPr>
              <a:t>There are several 1……</a:t>
            </a:r>
            <a:r>
              <a:rPr lang="en-US" sz="4218">
                <a:solidFill>
                  <a:srgbClr val="FF3131"/>
                </a:solidFill>
                <a:latin typeface="Josefin Sans Regular Bold"/>
              </a:rPr>
              <a:t>(n)</a:t>
            </a:r>
            <a:r>
              <a:rPr lang="en-US" sz="4218">
                <a:solidFill>
                  <a:srgbClr val="000000"/>
                </a:solidFill>
                <a:latin typeface="Josefin Sans Regular Bold"/>
              </a:rPr>
              <a:t>…. </a:t>
            </a:r>
            <a:r>
              <a:rPr lang="en-US" sz="4218" u="sng">
                <a:solidFill>
                  <a:srgbClr val="000000"/>
                </a:solidFill>
                <a:latin typeface="Josefin Sans Regular Bold"/>
              </a:rPr>
              <a:t>of</a:t>
            </a:r>
            <a:r>
              <a:rPr lang="en-US" sz="4218">
                <a:solidFill>
                  <a:srgbClr val="000000"/>
                </a:solidFill>
                <a:latin typeface="Josefin Sans Regular Bold"/>
              </a:rPr>
              <a:t> caves with the most common and largest being located in limestone or marble. Coastal caves are created in cliffs usually by waves. In lava flows, the solidified outer crusts that remain once the molten core has drained away also </a:t>
            </a:r>
            <a:r>
              <a:rPr lang="en-US" sz="4218" u="sng">
                <a:solidFill>
                  <a:srgbClr val="000000"/>
                </a:solidFill>
                <a:latin typeface="Josefin Sans Regular Bold"/>
              </a:rPr>
              <a:t>form</a:t>
            </a:r>
            <a:r>
              <a:rPr lang="en-US" sz="4218">
                <a:solidFill>
                  <a:srgbClr val="000000"/>
                </a:solidFill>
                <a:latin typeface="Josefin Sans Regular Bold"/>
              </a:rPr>
              <a:t> 2……</a:t>
            </a:r>
            <a:r>
              <a:rPr lang="en-US" sz="4218">
                <a:solidFill>
                  <a:srgbClr val="FF3131"/>
                </a:solidFill>
                <a:latin typeface="Josefin Sans Regular Bold"/>
              </a:rPr>
              <a:t>(n)</a:t>
            </a:r>
            <a:r>
              <a:rPr lang="en-US" sz="4218">
                <a:solidFill>
                  <a:srgbClr val="000000"/>
                </a:solidFill>
                <a:latin typeface="Josefin Sans Regular Bold"/>
              </a:rPr>
              <a:t>…… Limestone is to be found all over New Zealand, but not all of it contains caves. While many caves are known, there are large numbers that have yet to be uncovered. </a:t>
            </a:r>
            <a:r>
              <a:rPr lang="en-US" sz="4218" u="sng">
                <a:solidFill>
                  <a:srgbClr val="000000"/>
                </a:solidFill>
                <a:latin typeface="Josefin Sans Regular Bold"/>
              </a:rPr>
              <a:t>The main</a:t>
            </a:r>
            <a:r>
              <a:rPr lang="en-US" sz="4218">
                <a:solidFill>
                  <a:srgbClr val="000000"/>
                </a:solidFill>
                <a:latin typeface="Josefin Sans Regular Bold"/>
              </a:rPr>
              <a:t> 3……</a:t>
            </a:r>
            <a:r>
              <a:rPr lang="en-US" sz="4218">
                <a:solidFill>
                  <a:srgbClr val="FF3131"/>
                </a:solidFill>
                <a:latin typeface="Josefin Sans Regular Bold"/>
              </a:rPr>
              <a:t>(n)</a:t>
            </a:r>
            <a:r>
              <a:rPr lang="en-US" sz="4218">
                <a:solidFill>
                  <a:srgbClr val="000000"/>
                </a:solidFill>
                <a:latin typeface="Josefin Sans Regular Bold"/>
              </a:rPr>
              <a:t>……… for limestone caves are </a:t>
            </a:r>
            <a:r>
              <a:rPr lang="en-US" sz="4218" u="sng">
                <a:solidFill>
                  <a:srgbClr val="000000"/>
                </a:solidFill>
                <a:latin typeface="Josefin Sans Regular Bold"/>
              </a:rPr>
              <a:t>Te Kuiti Group rocks</a:t>
            </a:r>
            <a:r>
              <a:rPr lang="en-US" sz="4218">
                <a:solidFill>
                  <a:srgbClr val="000000"/>
                </a:solidFill>
                <a:latin typeface="Josefin Sans Regular Bold"/>
              </a:rPr>
              <a:t>.</a:t>
            </a:r>
          </a:p>
        </p:txBody>
      </p:sp>
      <p:sp>
        <p:nvSpPr>
          <p:cNvPr id="4" name="TextBox 4"/>
          <p:cNvSpPr txBox="1"/>
          <p:nvPr/>
        </p:nvSpPr>
        <p:spPr>
          <a:xfrm>
            <a:off x="350582" y="1224891"/>
            <a:ext cx="7827071" cy="838200"/>
          </a:xfrm>
          <a:prstGeom prst="rect">
            <a:avLst/>
          </a:prstGeom>
        </p:spPr>
        <p:txBody>
          <a:bodyPr lIns="0" tIns="0" rIns="0" bIns="0" rtlCol="0" anchor="t">
            <a:spAutoFit/>
          </a:bodyPr>
          <a:lstStyle/>
          <a:p>
            <a:pPr algn="l">
              <a:lnSpc>
                <a:spcPts val="6630"/>
              </a:lnSpc>
            </a:pPr>
            <a:r>
              <a:rPr lang="en-US" sz="5525" spc="110">
                <a:solidFill>
                  <a:srgbClr val="806753"/>
                </a:solidFill>
                <a:latin typeface="Paytone One"/>
              </a:rPr>
              <a:t>Question 1 - 3</a:t>
            </a:r>
          </a:p>
        </p:txBody>
      </p:sp>
      <p:sp>
        <p:nvSpPr>
          <p:cNvPr id="5" name="TextBox 5"/>
          <p:cNvSpPr txBox="1"/>
          <p:nvPr/>
        </p:nvSpPr>
        <p:spPr>
          <a:xfrm>
            <a:off x="678118" y="2458972"/>
            <a:ext cx="16931764" cy="672464"/>
          </a:xfrm>
          <a:prstGeom prst="rect">
            <a:avLst/>
          </a:prstGeom>
        </p:spPr>
        <p:txBody>
          <a:bodyPr lIns="0" tIns="0" rIns="0" bIns="0" rtlCol="0" anchor="t">
            <a:spAutoFit/>
          </a:bodyPr>
          <a:lstStyle/>
          <a:p>
            <a:pPr algn="ctr">
              <a:lnSpc>
                <a:spcPts val="5460"/>
              </a:lnSpc>
            </a:pPr>
            <a:r>
              <a:rPr lang="en-US" sz="3900">
                <a:solidFill>
                  <a:srgbClr val="000000"/>
                </a:solidFill>
                <a:latin typeface="Josefin Sans Bold Bold"/>
              </a:rPr>
              <a:t>Choose </a:t>
            </a:r>
            <a:r>
              <a:rPr lang="en-US" sz="3900" u="sng">
                <a:solidFill>
                  <a:srgbClr val="000000"/>
                </a:solidFill>
                <a:latin typeface="Josefin Sans Bold Bold"/>
              </a:rPr>
              <a:t>ONE WORD ONLY</a:t>
            </a:r>
            <a:r>
              <a:rPr lang="en-US" sz="3900">
                <a:solidFill>
                  <a:srgbClr val="000000"/>
                </a:solidFill>
                <a:latin typeface="Josefin Sans Bold Bold"/>
              </a:rPr>
              <a:t> from the passage for each answer.</a:t>
            </a:r>
          </a:p>
        </p:txBody>
      </p:sp>
      <p:sp>
        <p:nvSpPr>
          <p:cNvPr id="6" name="AutoShape 6"/>
          <p:cNvSpPr/>
          <p:nvPr/>
        </p:nvSpPr>
        <p:spPr>
          <a:xfrm rot="-13564">
            <a:off x="1324868" y="1189172"/>
            <a:ext cx="3621097" cy="0"/>
          </a:xfrm>
          <a:prstGeom prst="line">
            <a:avLst/>
          </a:prstGeom>
          <a:ln w="28575" cap="flat">
            <a:solidFill>
              <a:srgbClr val="3B181D"/>
            </a:solidFill>
            <a:prstDash val="sysDot"/>
            <a:headEnd type="none" w="sm" len="sm"/>
            <a:tailEnd type="none" w="sm" len="sm"/>
          </a:ln>
        </p:spPr>
      </p:sp>
      <p:sp>
        <p:nvSpPr>
          <p:cNvPr id="7" name="TextBox 7"/>
          <p:cNvSpPr txBox="1"/>
          <p:nvPr/>
        </p:nvSpPr>
        <p:spPr>
          <a:xfrm>
            <a:off x="0" y="-658009"/>
            <a:ext cx="1681050" cy="2191934"/>
          </a:xfrm>
          <a:prstGeom prst="rect">
            <a:avLst/>
          </a:prstGeom>
        </p:spPr>
        <p:txBody>
          <a:bodyPr lIns="0" tIns="0" rIns="0" bIns="0" rtlCol="0" anchor="t">
            <a:spAutoFit/>
          </a:bodyPr>
          <a:lstStyle/>
          <a:p>
            <a:pPr algn="ctr">
              <a:lnSpc>
                <a:spcPts val="17932"/>
              </a:lnSpc>
            </a:pPr>
            <a:r>
              <a:rPr lang="en-US" sz="12809">
                <a:solidFill>
                  <a:srgbClr val="D8AD74"/>
                </a:solidFill>
                <a:latin typeface="Paytone One Bold"/>
              </a:rPr>
              <a:t>4</a:t>
            </a:r>
          </a:p>
        </p:txBody>
      </p:sp>
      <p:sp>
        <p:nvSpPr>
          <p:cNvPr id="8" name="TextBox 8"/>
          <p:cNvSpPr txBox="1"/>
          <p:nvPr/>
        </p:nvSpPr>
        <p:spPr>
          <a:xfrm>
            <a:off x="1681050" y="136710"/>
            <a:ext cx="2250041" cy="745371"/>
          </a:xfrm>
          <a:prstGeom prst="rect">
            <a:avLst/>
          </a:prstGeom>
        </p:spPr>
        <p:txBody>
          <a:bodyPr lIns="0" tIns="0" rIns="0" bIns="0" rtlCol="0" anchor="t">
            <a:spAutoFit/>
          </a:bodyPr>
          <a:lstStyle/>
          <a:p>
            <a:pPr algn="ctr">
              <a:lnSpc>
                <a:spcPts val="6166"/>
              </a:lnSpc>
            </a:pPr>
            <a:r>
              <a:rPr lang="en-US" sz="4404" spc="1405">
                <a:solidFill>
                  <a:srgbClr val="FEF3EA"/>
                </a:solidFill>
                <a:latin typeface="Paytone One"/>
              </a:rPr>
              <a:t>Q&amp;A</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676400" y="1790700"/>
            <a:ext cx="15316200" cy="6400800"/>
            <a:chOff x="0" y="0"/>
            <a:chExt cx="14227750" cy="7248577"/>
          </a:xfrm>
        </p:grpSpPr>
        <p:sp>
          <p:nvSpPr>
            <p:cNvPr id="4" name="AutoShape 4"/>
            <p:cNvSpPr/>
            <p:nvPr/>
          </p:nvSpPr>
          <p:spPr>
            <a:xfrm>
              <a:off x="0" y="0"/>
              <a:ext cx="14227750" cy="7248577"/>
            </a:xfrm>
            <a:prstGeom prst="rect">
              <a:avLst/>
            </a:prstGeom>
            <a:solidFill>
              <a:srgbClr val="FEF3EA">
                <a:alpha val="90980"/>
              </a:srgbClr>
            </a:solidFill>
          </p:spPr>
        </p:sp>
        <p:sp>
          <p:nvSpPr>
            <p:cNvPr id="5" name="TextBox 5"/>
            <p:cNvSpPr txBox="1"/>
            <p:nvPr/>
          </p:nvSpPr>
          <p:spPr>
            <a:xfrm>
              <a:off x="1020293" y="1671682"/>
              <a:ext cx="12187208" cy="3516812"/>
            </a:xfrm>
            <a:prstGeom prst="rect">
              <a:avLst/>
            </a:prstGeom>
          </p:spPr>
          <p:txBody>
            <a:bodyPr lIns="0" tIns="0" rIns="0" bIns="0" rtlCol="0" anchor="t">
              <a:spAutoFit/>
            </a:bodyPr>
            <a:lstStyle/>
            <a:p>
              <a:pPr algn="just">
                <a:lnSpc>
                  <a:spcPts val="3191"/>
                </a:lnSpc>
              </a:pPr>
              <a:r>
                <a:rPr lang="en-US" sz="3600" dirty="0">
                  <a:solidFill>
                    <a:srgbClr val="806753"/>
                  </a:solidFill>
                  <a:latin typeface="Josefin Sans Regular Bold"/>
                </a:rPr>
                <a:t>Caves are natural underground spaces commonly those into which man can enter. </a:t>
              </a:r>
              <a:r>
                <a:rPr lang="en-US" sz="3600" u="sng" dirty="0">
                  <a:solidFill>
                    <a:srgbClr val="FF3131"/>
                  </a:solidFill>
                  <a:latin typeface="Josefin Sans Regular Bold"/>
                </a:rPr>
                <a:t>There are three major types: the most widespread and extensive are those developed in soluble rocks, usually limestone or marble,</a:t>
              </a:r>
              <a:r>
                <a:rPr lang="en-US" sz="3600" dirty="0">
                  <a:solidFill>
                    <a:srgbClr val="806753"/>
                  </a:solidFill>
                  <a:latin typeface="Josefin Sans Regular Bold"/>
                </a:rPr>
                <a:t> by underground movement of water; on the coast are those formed in cliffs generally by the concentrated pounding of waves along joints and zones of crushed rock; and a few caves are formed in lava flows, where the solidified outer crust is left after the molten core has drained away to form rough tunnels, like those on the small basalt volcanoes of Auckland</a:t>
              </a:r>
              <a:r>
                <a:rPr lang="en-US" sz="2127" dirty="0">
                  <a:solidFill>
                    <a:srgbClr val="806753"/>
                  </a:solidFill>
                  <a:latin typeface="Josefin Sans Regular Bold"/>
                </a:rPr>
                <a:t>.</a:t>
              </a:r>
            </a:p>
          </p:txBody>
        </p:sp>
        <p:sp>
          <p:nvSpPr>
            <p:cNvPr id="6" name="TextBox 6"/>
            <p:cNvSpPr txBox="1"/>
            <p:nvPr/>
          </p:nvSpPr>
          <p:spPr>
            <a:xfrm>
              <a:off x="1020249" y="810427"/>
              <a:ext cx="12179829" cy="590843"/>
            </a:xfrm>
            <a:prstGeom prst="rect">
              <a:avLst/>
            </a:prstGeom>
          </p:spPr>
          <p:txBody>
            <a:bodyPr lIns="0" tIns="0" rIns="0" bIns="0" rtlCol="0" anchor="t">
              <a:spAutoFit/>
            </a:bodyPr>
            <a:lstStyle/>
            <a:p>
              <a:pPr algn="ctr">
                <a:lnSpc>
                  <a:spcPts val="3633"/>
                </a:lnSpc>
              </a:pPr>
              <a:r>
                <a:rPr lang="en-US" sz="2795" spc="111" dirty="0">
                  <a:solidFill>
                    <a:srgbClr val="3B181D"/>
                  </a:solidFill>
                  <a:latin typeface="Paytone One"/>
                </a:rPr>
                <a:t>PARAGRAPH 1 - SENTENCE 2</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AutoShape 2"/>
          <p:cNvSpPr/>
          <p:nvPr/>
        </p:nvSpPr>
        <p:spPr>
          <a:xfrm rot="-5400000">
            <a:off x="8579250" y="-10121521"/>
            <a:ext cx="1960110" cy="20340333"/>
          </a:xfrm>
          <a:prstGeom prst="rect">
            <a:avLst/>
          </a:prstGeom>
          <a:solidFill>
            <a:srgbClr val="806753"/>
          </a:solidFill>
        </p:spPr>
      </p:sp>
      <p:sp>
        <p:nvSpPr>
          <p:cNvPr id="3" name="TextBox 3"/>
          <p:cNvSpPr txBox="1"/>
          <p:nvPr/>
        </p:nvSpPr>
        <p:spPr>
          <a:xfrm>
            <a:off x="350582" y="3517793"/>
            <a:ext cx="17624424" cy="5931712"/>
          </a:xfrm>
          <a:prstGeom prst="rect">
            <a:avLst/>
          </a:prstGeom>
        </p:spPr>
        <p:txBody>
          <a:bodyPr lIns="0" tIns="0" rIns="0" bIns="0" rtlCol="0" anchor="t">
            <a:spAutoFit/>
          </a:bodyPr>
          <a:lstStyle/>
          <a:p>
            <a:pPr algn="just">
              <a:lnSpc>
                <a:spcPts val="5905"/>
              </a:lnSpc>
            </a:pPr>
            <a:r>
              <a:rPr lang="en-US" sz="4218" dirty="0">
                <a:solidFill>
                  <a:srgbClr val="000000"/>
                </a:solidFill>
                <a:latin typeface="Josefin Sans Regular Bold"/>
              </a:rPr>
              <a:t>There are several </a:t>
            </a:r>
            <a:r>
              <a:rPr lang="en-US" sz="4218" dirty="0">
                <a:solidFill>
                  <a:srgbClr val="FF3131"/>
                </a:solidFill>
                <a:latin typeface="Josefin Sans Regular Bold Italics"/>
              </a:rPr>
              <a:t>types</a:t>
            </a:r>
            <a:r>
              <a:rPr lang="en-US" sz="4218" dirty="0">
                <a:solidFill>
                  <a:srgbClr val="000000"/>
                </a:solidFill>
                <a:latin typeface="Josefin Sans Regular Bold"/>
              </a:rPr>
              <a:t> </a:t>
            </a:r>
            <a:r>
              <a:rPr lang="en-US" sz="4218" u="sng" dirty="0">
                <a:solidFill>
                  <a:srgbClr val="000000"/>
                </a:solidFill>
                <a:latin typeface="Josefin Sans Regular Bold"/>
              </a:rPr>
              <a:t>of</a:t>
            </a:r>
            <a:r>
              <a:rPr lang="en-US" sz="4218" dirty="0">
                <a:solidFill>
                  <a:srgbClr val="000000"/>
                </a:solidFill>
                <a:latin typeface="Josefin Sans Regular Bold"/>
              </a:rPr>
              <a:t> caves with the most common and largest being located in limestone or marble. Coastal caves are created in cliffs usually by waves. In lava flows, the solidified outer crusts that remain once the molten core has drained away also </a:t>
            </a:r>
            <a:r>
              <a:rPr lang="en-US" sz="4218" u="sng" dirty="0">
                <a:solidFill>
                  <a:srgbClr val="000000"/>
                </a:solidFill>
                <a:latin typeface="Josefin Sans Regular Bold"/>
              </a:rPr>
              <a:t>form</a:t>
            </a:r>
            <a:r>
              <a:rPr lang="en-US" sz="4218" dirty="0">
                <a:solidFill>
                  <a:srgbClr val="000000"/>
                </a:solidFill>
                <a:latin typeface="Josefin Sans Regular Bold"/>
              </a:rPr>
              <a:t> 2……</a:t>
            </a:r>
            <a:r>
              <a:rPr lang="en-US" sz="4218" dirty="0">
                <a:solidFill>
                  <a:srgbClr val="FF3131"/>
                </a:solidFill>
                <a:latin typeface="Josefin Sans Regular Bold"/>
              </a:rPr>
              <a:t>(n)</a:t>
            </a:r>
            <a:r>
              <a:rPr lang="en-US" sz="4218" dirty="0">
                <a:solidFill>
                  <a:srgbClr val="000000"/>
                </a:solidFill>
                <a:latin typeface="Josefin Sans Regular Bold"/>
              </a:rPr>
              <a:t>…… Limestone is to be found all over New Zealand, but not all of it contains caves. While many caves are known, there are large numbers that have yet to be uncovered. </a:t>
            </a:r>
            <a:r>
              <a:rPr lang="en-US" sz="4218" u="sng" dirty="0">
                <a:solidFill>
                  <a:srgbClr val="000000"/>
                </a:solidFill>
                <a:latin typeface="Josefin Sans Regular Bold"/>
              </a:rPr>
              <a:t>The main</a:t>
            </a:r>
            <a:r>
              <a:rPr lang="en-US" sz="4218" dirty="0">
                <a:solidFill>
                  <a:srgbClr val="000000"/>
                </a:solidFill>
                <a:latin typeface="Josefin Sans Regular Bold"/>
              </a:rPr>
              <a:t> 3……</a:t>
            </a:r>
            <a:r>
              <a:rPr lang="en-US" sz="4218" dirty="0">
                <a:solidFill>
                  <a:srgbClr val="FF3131"/>
                </a:solidFill>
                <a:latin typeface="Josefin Sans Regular Bold"/>
              </a:rPr>
              <a:t>(n)</a:t>
            </a:r>
            <a:r>
              <a:rPr lang="en-US" sz="4218" dirty="0">
                <a:solidFill>
                  <a:srgbClr val="000000"/>
                </a:solidFill>
                <a:latin typeface="Josefin Sans Regular Bold"/>
              </a:rPr>
              <a:t>………for limestone caves are </a:t>
            </a:r>
            <a:r>
              <a:rPr lang="en-US" sz="4218" u="sng" dirty="0" err="1">
                <a:solidFill>
                  <a:srgbClr val="000000"/>
                </a:solidFill>
                <a:latin typeface="Josefin Sans Regular Bold"/>
              </a:rPr>
              <a:t>Te</a:t>
            </a:r>
            <a:r>
              <a:rPr lang="en-US" sz="4218" u="sng" dirty="0">
                <a:solidFill>
                  <a:srgbClr val="000000"/>
                </a:solidFill>
                <a:latin typeface="Josefin Sans Regular Bold"/>
              </a:rPr>
              <a:t> </a:t>
            </a:r>
            <a:r>
              <a:rPr lang="en-US" sz="4218" u="sng" dirty="0" err="1">
                <a:solidFill>
                  <a:srgbClr val="000000"/>
                </a:solidFill>
                <a:latin typeface="Josefin Sans Regular Bold"/>
              </a:rPr>
              <a:t>Kuiti</a:t>
            </a:r>
            <a:r>
              <a:rPr lang="en-US" sz="4218" u="sng" dirty="0">
                <a:solidFill>
                  <a:srgbClr val="000000"/>
                </a:solidFill>
                <a:latin typeface="Josefin Sans Regular Bold"/>
              </a:rPr>
              <a:t> Group rocks.</a:t>
            </a:r>
          </a:p>
        </p:txBody>
      </p:sp>
      <p:sp>
        <p:nvSpPr>
          <p:cNvPr id="4" name="TextBox 4"/>
          <p:cNvSpPr txBox="1"/>
          <p:nvPr/>
        </p:nvSpPr>
        <p:spPr>
          <a:xfrm>
            <a:off x="350582" y="1224891"/>
            <a:ext cx="7827071" cy="838200"/>
          </a:xfrm>
          <a:prstGeom prst="rect">
            <a:avLst/>
          </a:prstGeom>
        </p:spPr>
        <p:txBody>
          <a:bodyPr lIns="0" tIns="0" rIns="0" bIns="0" rtlCol="0" anchor="t">
            <a:spAutoFit/>
          </a:bodyPr>
          <a:lstStyle/>
          <a:p>
            <a:pPr algn="l">
              <a:lnSpc>
                <a:spcPts val="6630"/>
              </a:lnSpc>
            </a:pPr>
            <a:r>
              <a:rPr lang="en-US" sz="5525" spc="110" dirty="0">
                <a:solidFill>
                  <a:srgbClr val="806753"/>
                </a:solidFill>
                <a:latin typeface="Paytone One"/>
              </a:rPr>
              <a:t>Question 1 - 3</a:t>
            </a:r>
          </a:p>
        </p:txBody>
      </p:sp>
      <p:sp>
        <p:nvSpPr>
          <p:cNvPr id="5" name="TextBox 5"/>
          <p:cNvSpPr txBox="1"/>
          <p:nvPr/>
        </p:nvSpPr>
        <p:spPr>
          <a:xfrm>
            <a:off x="678118" y="2458972"/>
            <a:ext cx="16931764" cy="672464"/>
          </a:xfrm>
          <a:prstGeom prst="rect">
            <a:avLst/>
          </a:prstGeom>
        </p:spPr>
        <p:txBody>
          <a:bodyPr lIns="0" tIns="0" rIns="0" bIns="0" rtlCol="0" anchor="t">
            <a:spAutoFit/>
          </a:bodyPr>
          <a:lstStyle/>
          <a:p>
            <a:pPr algn="ctr">
              <a:lnSpc>
                <a:spcPts val="5460"/>
              </a:lnSpc>
            </a:pPr>
            <a:r>
              <a:rPr lang="en-US" sz="3900">
                <a:solidFill>
                  <a:srgbClr val="000000"/>
                </a:solidFill>
                <a:latin typeface="Josefin Sans Bold Bold"/>
              </a:rPr>
              <a:t>Choose </a:t>
            </a:r>
            <a:r>
              <a:rPr lang="en-US" sz="3900" u="sng">
                <a:solidFill>
                  <a:srgbClr val="000000"/>
                </a:solidFill>
                <a:latin typeface="Josefin Sans Bold Bold"/>
              </a:rPr>
              <a:t>ONE WORD ONLY</a:t>
            </a:r>
            <a:r>
              <a:rPr lang="en-US" sz="3900">
                <a:solidFill>
                  <a:srgbClr val="000000"/>
                </a:solidFill>
                <a:latin typeface="Josefin Sans Bold Bold"/>
              </a:rPr>
              <a:t> from the passage for each answer.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2133600" y="1714500"/>
            <a:ext cx="13563600" cy="7137816"/>
            <a:chOff x="0" y="0"/>
            <a:chExt cx="14227750" cy="7248577"/>
          </a:xfrm>
        </p:grpSpPr>
        <p:sp>
          <p:nvSpPr>
            <p:cNvPr id="4" name="AutoShape 4"/>
            <p:cNvSpPr/>
            <p:nvPr/>
          </p:nvSpPr>
          <p:spPr>
            <a:xfrm>
              <a:off x="0" y="0"/>
              <a:ext cx="14227750" cy="7248577"/>
            </a:xfrm>
            <a:prstGeom prst="rect">
              <a:avLst/>
            </a:prstGeom>
            <a:solidFill>
              <a:srgbClr val="FEF3EA">
                <a:alpha val="90980"/>
              </a:srgbClr>
            </a:solidFill>
          </p:spPr>
        </p:sp>
        <p:sp>
          <p:nvSpPr>
            <p:cNvPr id="5" name="TextBox 5"/>
            <p:cNvSpPr txBox="1"/>
            <p:nvPr/>
          </p:nvSpPr>
          <p:spPr>
            <a:xfrm>
              <a:off x="1020293" y="1671682"/>
              <a:ext cx="12187208" cy="5034946"/>
            </a:xfrm>
            <a:prstGeom prst="rect">
              <a:avLst/>
            </a:prstGeom>
          </p:spPr>
          <p:txBody>
            <a:bodyPr lIns="0" tIns="0" rIns="0" bIns="0" rtlCol="0" anchor="t">
              <a:spAutoFit/>
            </a:bodyPr>
            <a:lstStyle/>
            <a:p>
              <a:pPr algn="just">
                <a:lnSpc>
                  <a:spcPts val="3191"/>
                </a:lnSpc>
              </a:pPr>
              <a:r>
                <a:rPr lang="en-US" sz="3200" dirty="0">
                  <a:solidFill>
                    <a:srgbClr val="806753"/>
                  </a:solidFill>
                  <a:latin typeface="Josefin Sans Regular Bold"/>
                </a:rPr>
                <a:t>Caves are natural underground spaces commonly those into which man can enter. There are three major types: the most widespread and extensive are those developed in soluble rocks, usually limestone or marble, by underground movement of water; on the coast are those formed in cliffs generally by the concentrated pounding of waves along joints and zones of crushed rock; and </a:t>
              </a:r>
              <a:r>
                <a:rPr lang="en-US" sz="3200" u="sng" dirty="0">
                  <a:solidFill>
                    <a:srgbClr val="FF3131"/>
                  </a:solidFill>
                  <a:latin typeface="Josefin Sans Regular Bold"/>
                </a:rPr>
                <a:t>a few caves are formed in lava flows,</a:t>
              </a:r>
              <a:r>
                <a:rPr lang="en-US" sz="3200" dirty="0">
                  <a:solidFill>
                    <a:srgbClr val="806753"/>
                  </a:solidFill>
                  <a:latin typeface="Josefin Sans Regular Bold"/>
                </a:rPr>
                <a:t> </a:t>
              </a:r>
              <a:r>
                <a:rPr lang="en-US" sz="3200" u="sng" dirty="0">
                  <a:solidFill>
                    <a:srgbClr val="FF3131"/>
                  </a:solidFill>
                  <a:latin typeface="Josefin Sans Regular Bold"/>
                </a:rPr>
                <a:t>where the solidified outer crust is left after the molten core has drained away to form rough tunnels,</a:t>
              </a:r>
              <a:r>
                <a:rPr lang="en-US" sz="3200" dirty="0">
                  <a:solidFill>
                    <a:srgbClr val="806753"/>
                  </a:solidFill>
                  <a:latin typeface="Josefin Sans Regular Bold"/>
                </a:rPr>
                <a:t> like those on the small basalt volcanoes of Auckland.</a:t>
              </a:r>
            </a:p>
          </p:txBody>
        </p:sp>
        <p:sp>
          <p:nvSpPr>
            <p:cNvPr id="6" name="TextBox 6"/>
            <p:cNvSpPr txBox="1"/>
            <p:nvPr/>
          </p:nvSpPr>
          <p:spPr>
            <a:xfrm>
              <a:off x="1020249" y="810427"/>
              <a:ext cx="12179829" cy="590843"/>
            </a:xfrm>
            <a:prstGeom prst="rect">
              <a:avLst/>
            </a:prstGeom>
          </p:spPr>
          <p:txBody>
            <a:bodyPr lIns="0" tIns="0" rIns="0" bIns="0" rtlCol="0" anchor="t">
              <a:spAutoFit/>
            </a:bodyPr>
            <a:lstStyle/>
            <a:p>
              <a:pPr algn="ctr">
                <a:lnSpc>
                  <a:spcPts val="3633"/>
                </a:lnSpc>
              </a:pPr>
              <a:r>
                <a:rPr lang="en-US" sz="2795" spc="111">
                  <a:solidFill>
                    <a:srgbClr val="3B181D"/>
                  </a:solidFill>
                  <a:latin typeface="Paytone One"/>
                </a:rPr>
                <a:t>PARAGRAPH 1 - LINE 11</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AutoShape 2"/>
          <p:cNvSpPr/>
          <p:nvPr/>
        </p:nvSpPr>
        <p:spPr>
          <a:xfrm rot="-5400000">
            <a:off x="8579250" y="-10121521"/>
            <a:ext cx="1960110" cy="20340333"/>
          </a:xfrm>
          <a:prstGeom prst="rect">
            <a:avLst/>
          </a:prstGeom>
          <a:solidFill>
            <a:srgbClr val="806753"/>
          </a:solidFill>
        </p:spPr>
      </p:sp>
      <p:sp>
        <p:nvSpPr>
          <p:cNvPr id="3" name="TextBox 3"/>
          <p:cNvSpPr txBox="1"/>
          <p:nvPr/>
        </p:nvSpPr>
        <p:spPr>
          <a:xfrm>
            <a:off x="341057" y="3517793"/>
            <a:ext cx="17624424" cy="5931712"/>
          </a:xfrm>
          <a:prstGeom prst="rect">
            <a:avLst/>
          </a:prstGeom>
        </p:spPr>
        <p:txBody>
          <a:bodyPr lIns="0" tIns="0" rIns="0" bIns="0" rtlCol="0" anchor="t">
            <a:spAutoFit/>
          </a:bodyPr>
          <a:lstStyle/>
          <a:p>
            <a:pPr algn="just">
              <a:lnSpc>
                <a:spcPts val="5905"/>
              </a:lnSpc>
            </a:pPr>
            <a:r>
              <a:rPr lang="en-US" sz="4218">
                <a:solidFill>
                  <a:srgbClr val="000000"/>
                </a:solidFill>
                <a:latin typeface="Josefin Sans Regular Bold"/>
              </a:rPr>
              <a:t>There are several </a:t>
            </a:r>
            <a:r>
              <a:rPr lang="en-US" sz="4218">
                <a:solidFill>
                  <a:srgbClr val="FF3131"/>
                </a:solidFill>
                <a:latin typeface="Josefin Sans Regular Bold Italics"/>
              </a:rPr>
              <a:t>types</a:t>
            </a:r>
            <a:r>
              <a:rPr lang="en-US" sz="4218">
                <a:solidFill>
                  <a:srgbClr val="000000"/>
                </a:solidFill>
                <a:latin typeface="Josefin Sans Regular Bold"/>
              </a:rPr>
              <a:t> </a:t>
            </a:r>
            <a:r>
              <a:rPr lang="en-US" sz="4218" u="sng">
                <a:solidFill>
                  <a:srgbClr val="000000"/>
                </a:solidFill>
                <a:latin typeface="Josefin Sans Regular Bold"/>
              </a:rPr>
              <a:t>of</a:t>
            </a:r>
            <a:r>
              <a:rPr lang="en-US" sz="4218">
                <a:solidFill>
                  <a:srgbClr val="000000"/>
                </a:solidFill>
                <a:latin typeface="Josefin Sans Regular Bold"/>
              </a:rPr>
              <a:t> caves with the most common and largest being located in limestone or marble. Coastal caves are created in cliffs usually by waves. In lava flows the solidified outer crusts that remain once the molten core has drained away also </a:t>
            </a:r>
            <a:r>
              <a:rPr lang="en-US" sz="4218" u="sng">
                <a:solidFill>
                  <a:srgbClr val="000000"/>
                </a:solidFill>
                <a:latin typeface="Josefin Sans Regular Bold"/>
              </a:rPr>
              <a:t>form</a:t>
            </a:r>
            <a:r>
              <a:rPr lang="en-US" sz="4218">
                <a:solidFill>
                  <a:srgbClr val="000000"/>
                </a:solidFill>
                <a:latin typeface="Josefin Sans Regular Bold"/>
              </a:rPr>
              <a:t> </a:t>
            </a:r>
            <a:r>
              <a:rPr lang="en-US" sz="4218">
                <a:solidFill>
                  <a:srgbClr val="FF3131"/>
                </a:solidFill>
                <a:latin typeface="Josefin Sans Regular Bold Italics"/>
              </a:rPr>
              <a:t>tunnels </a:t>
            </a:r>
            <a:r>
              <a:rPr lang="en-US" sz="4218">
                <a:solidFill>
                  <a:srgbClr val="000000"/>
                </a:solidFill>
                <a:latin typeface="Josefin Sans Regular Bold"/>
              </a:rPr>
              <a:t>Limestone is to be found all over New Zealand, but not all of it contains caves. While many caves are known, there are large numbers that have yet to be uncovered. </a:t>
            </a:r>
            <a:r>
              <a:rPr lang="en-US" sz="4218" u="sng">
                <a:solidFill>
                  <a:srgbClr val="000000"/>
                </a:solidFill>
                <a:latin typeface="Josefin Sans Regular Bold"/>
              </a:rPr>
              <a:t>The main</a:t>
            </a:r>
            <a:r>
              <a:rPr lang="en-US" sz="4218">
                <a:solidFill>
                  <a:srgbClr val="000000"/>
                </a:solidFill>
                <a:latin typeface="Josefin Sans Regular Bold"/>
              </a:rPr>
              <a:t> 3……</a:t>
            </a:r>
            <a:r>
              <a:rPr lang="en-US" sz="4218">
                <a:solidFill>
                  <a:srgbClr val="FF3131"/>
                </a:solidFill>
                <a:latin typeface="Josefin Sans Regular Bold"/>
              </a:rPr>
              <a:t>(n)</a:t>
            </a:r>
            <a:r>
              <a:rPr lang="en-US" sz="4218">
                <a:solidFill>
                  <a:srgbClr val="000000"/>
                </a:solidFill>
                <a:latin typeface="Josefin Sans Regular Bold"/>
              </a:rPr>
              <a:t>………for limestone caves are </a:t>
            </a:r>
            <a:r>
              <a:rPr lang="en-US" sz="4218" u="sng">
                <a:solidFill>
                  <a:srgbClr val="000000"/>
                </a:solidFill>
                <a:latin typeface="Josefin Sans Regular Bold"/>
              </a:rPr>
              <a:t>Te Kuiti Group rocks.</a:t>
            </a:r>
          </a:p>
        </p:txBody>
      </p:sp>
      <p:sp>
        <p:nvSpPr>
          <p:cNvPr id="4" name="TextBox 4"/>
          <p:cNvSpPr txBox="1"/>
          <p:nvPr/>
        </p:nvSpPr>
        <p:spPr>
          <a:xfrm>
            <a:off x="350582" y="1224891"/>
            <a:ext cx="7827071" cy="838200"/>
          </a:xfrm>
          <a:prstGeom prst="rect">
            <a:avLst/>
          </a:prstGeom>
        </p:spPr>
        <p:txBody>
          <a:bodyPr lIns="0" tIns="0" rIns="0" bIns="0" rtlCol="0" anchor="t">
            <a:spAutoFit/>
          </a:bodyPr>
          <a:lstStyle/>
          <a:p>
            <a:pPr algn="l">
              <a:lnSpc>
                <a:spcPts val="6630"/>
              </a:lnSpc>
            </a:pPr>
            <a:r>
              <a:rPr lang="en-US" sz="5525" spc="110">
                <a:solidFill>
                  <a:srgbClr val="806753"/>
                </a:solidFill>
                <a:latin typeface="Paytone One"/>
              </a:rPr>
              <a:t>Question 1 - 3</a:t>
            </a:r>
          </a:p>
        </p:txBody>
      </p:sp>
      <p:sp>
        <p:nvSpPr>
          <p:cNvPr id="5" name="TextBox 5"/>
          <p:cNvSpPr txBox="1"/>
          <p:nvPr/>
        </p:nvSpPr>
        <p:spPr>
          <a:xfrm>
            <a:off x="678118" y="2458972"/>
            <a:ext cx="16931764" cy="672464"/>
          </a:xfrm>
          <a:prstGeom prst="rect">
            <a:avLst/>
          </a:prstGeom>
        </p:spPr>
        <p:txBody>
          <a:bodyPr lIns="0" tIns="0" rIns="0" bIns="0" rtlCol="0" anchor="t">
            <a:spAutoFit/>
          </a:bodyPr>
          <a:lstStyle/>
          <a:p>
            <a:pPr algn="ctr">
              <a:lnSpc>
                <a:spcPts val="5460"/>
              </a:lnSpc>
            </a:pPr>
            <a:r>
              <a:rPr lang="en-US" sz="3900">
                <a:solidFill>
                  <a:srgbClr val="000000"/>
                </a:solidFill>
                <a:latin typeface="Josefin Sans Bold Bold"/>
              </a:rPr>
              <a:t>Choose </a:t>
            </a:r>
            <a:r>
              <a:rPr lang="en-US" sz="3900" u="sng">
                <a:solidFill>
                  <a:srgbClr val="000000"/>
                </a:solidFill>
                <a:latin typeface="Josefin Sans Bold Bold"/>
              </a:rPr>
              <a:t>ONE WORD ONLY</a:t>
            </a:r>
            <a:r>
              <a:rPr lang="en-US" sz="3900">
                <a:solidFill>
                  <a:srgbClr val="000000"/>
                </a:solidFill>
                <a:latin typeface="Josefin Sans Bold Bold"/>
              </a:rPr>
              <a:t> from the passage for each answer.</a:t>
            </a:r>
          </a:p>
        </p:txBody>
      </p:sp>
      <p:sp>
        <p:nvSpPr>
          <p:cNvPr id="6" name="TextBox 6"/>
          <p:cNvSpPr txBox="1"/>
          <p:nvPr/>
        </p:nvSpPr>
        <p:spPr>
          <a:xfrm>
            <a:off x="7704466" y="8614941"/>
            <a:ext cx="3262908" cy="482573"/>
          </a:xfrm>
          <a:prstGeom prst="rect">
            <a:avLst/>
          </a:prstGeom>
        </p:spPr>
        <p:txBody>
          <a:bodyPr lIns="0" tIns="0" rIns="0" bIns="0" rtlCol="0" anchor="t">
            <a:spAutoFit/>
          </a:bodyPr>
          <a:lstStyle/>
          <a:p>
            <a:pPr algn="ctr">
              <a:lnSpc>
                <a:spcPts val="3851"/>
              </a:lnSpc>
            </a:pPr>
            <a:r>
              <a:rPr lang="en-US" sz="2751">
                <a:solidFill>
                  <a:srgbClr val="FF3131"/>
                </a:solidFill>
                <a:latin typeface="Josefin Sans Bold"/>
              </a:rPr>
              <a:t>= The most notable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752600" y="1169779"/>
            <a:ext cx="14097000" cy="7936121"/>
            <a:chOff x="0" y="0"/>
            <a:chExt cx="14227750" cy="7781977"/>
          </a:xfrm>
        </p:grpSpPr>
        <p:sp>
          <p:nvSpPr>
            <p:cNvPr id="4" name="AutoShape 4"/>
            <p:cNvSpPr/>
            <p:nvPr/>
          </p:nvSpPr>
          <p:spPr>
            <a:xfrm>
              <a:off x="0" y="0"/>
              <a:ext cx="14227750" cy="7781977"/>
            </a:xfrm>
            <a:prstGeom prst="rect">
              <a:avLst/>
            </a:prstGeom>
            <a:solidFill>
              <a:srgbClr val="FEF3EA">
                <a:alpha val="90980"/>
              </a:srgbClr>
            </a:solidFill>
          </p:spPr>
        </p:sp>
        <p:sp>
          <p:nvSpPr>
            <p:cNvPr id="5" name="TextBox 5"/>
            <p:cNvSpPr txBox="1"/>
            <p:nvPr/>
          </p:nvSpPr>
          <p:spPr>
            <a:xfrm>
              <a:off x="703570" y="1671681"/>
              <a:ext cx="12820609" cy="4420074"/>
            </a:xfrm>
            <a:prstGeom prst="rect">
              <a:avLst/>
            </a:prstGeom>
          </p:spPr>
          <p:txBody>
            <a:bodyPr wrap="square" lIns="0" tIns="0" rIns="0" bIns="0" rtlCol="0" anchor="t">
              <a:spAutoFit/>
            </a:bodyPr>
            <a:lstStyle/>
            <a:p>
              <a:pPr algn="just">
                <a:lnSpc>
                  <a:spcPts val="3191"/>
                </a:lnSpc>
              </a:pPr>
              <a:r>
                <a:rPr lang="en-US" sz="3200" dirty="0">
                  <a:solidFill>
                    <a:srgbClr val="806753"/>
                  </a:solidFill>
                  <a:latin typeface="Josefin Sans Regular Bold"/>
                </a:rPr>
                <a:t>Limestone of all ages, ranging from geologically recent times to more than 450 million years ago, is found in many parts of New Zealand, although it is not all cavernous. Many caves have been discovered, but hundreds still remain to be explored. </a:t>
              </a:r>
              <a:r>
                <a:rPr lang="en-US" sz="3200" u="sng" dirty="0">
                  <a:solidFill>
                    <a:srgbClr val="FF3131"/>
                  </a:solidFill>
                  <a:latin typeface="Josefin Sans Regular Bold"/>
                </a:rPr>
                <a:t>The most notable limestone areas for caves are the many hundreds of square </a:t>
              </a:r>
              <a:r>
                <a:rPr lang="en-US" sz="3200" u="sng" dirty="0" err="1">
                  <a:solidFill>
                    <a:srgbClr val="FF3131"/>
                  </a:solidFill>
                  <a:latin typeface="Josefin Sans Regular Bold"/>
                </a:rPr>
                <a:t>kilometres</a:t>
              </a:r>
              <a:r>
                <a:rPr lang="en-US" sz="3200" u="sng" dirty="0">
                  <a:solidFill>
                    <a:srgbClr val="FF3131"/>
                  </a:solidFill>
                  <a:latin typeface="Josefin Sans Regular Bold"/>
                </a:rPr>
                <a:t> of </a:t>
              </a:r>
              <a:r>
                <a:rPr lang="en-US" sz="3200" u="sng" dirty="0" err="1">
                  <a:solidFill>
                    <a:srgbClr val="FF3131"/>
                  </a:solidFill>
                  <a:latin typeface="Josefin Sans Regular Bold"/>
                </a:rPr>
                <a:t>Te</a:t>
              </a:r>
              <a:r>
                <a:rPr lang="en-US" sz="3200" u="sng" dirty="0">
                  <a:solidFill>
                    <a:srgbClr val="FF3131"/>
                  </a:solidFill>
                  <a:latin typeface="Josefin Sans Regular Bold"/>
                </a:rPr>
                <a:t> </a:t>
              </a:r>
              <a:r>
                <a:rPr lang="en-US" sz="3200" u="sng" dirty="0" err="1">
                  <a:solidFill>
                    <a:srgbClr val="FF3131"/>
                  </a:solidFill>
                  <a:latin typeface="Josefin Sans Regular Bold"/>
                </a:rPr>
                <a:t>Kuiti</a:t>
              </a:r>
              <a:r>
                <a:rPr lang="en-US" sz="3200" u="sng" dirty="0">
                  <a:solidFill>
                    <a:srgbClr val="FF3131"/>
                  </a:solidFill>
                  <a:latin typeface="Josefin Sans Regular Bold"/>
                </a:rPr>
                <a:t> Group (Oligocene) rocks</a:t>
              </a:r>
              <a:r>
                <a:rPr lang="en-US" sz="3200" dirty="0">
                  <a:solidFill>
                    <a:srgbClr val="806753"/>
                  </a:solidFill>
                  <a:latin typeface="Josefin Sans Regular Bold"/>
                </a:rPr>
                <a:t> from Port Waikato south to </a:t>
              </a:r>
              <a:r>
                <a:rPr lang="en-US" sz="3200" dirty="0" err="1">
                  <a:solidFill>
                    <a:srgbClr val="806753"/>
                  </a:solidFill>
                  <a:latin typeface="Josefin Sans Regular Bold"/>
                </a:rPr>
                <a:t>Mokau</a:t>
              </a:r>
              <a:r>
                <a:rPr lang="en-US" sz="3200" dirty="0">
                  <a:solidFill>
                    <a:srgbClr val="806753"/>
                  </a:solidFill>
                  <a:latin typeface="Josefin Sans Regular Bold"/>
                </a:rPr>
                <a:t> and from the coast inland to the </a:t>
              </a:r>
              <a:r>
                <a:rPr lang="en-US" sz="3200" dirty="0" err="1">
                  <a:solidFill>
                    <a:srgbClr val="806753"/>
                  </a:solidFill>
                  <a:latin typeface="Josefin Sans Regular Bold"/>
                </a:rPr>
                <a:t>Waipa</a:t>
              </a:r>
              <a:r>
                <a:rPr lang="en-US" sz="3200" dirty="0">
                  <a:solidFill>
                    <a:srgbClr val="806753"/>
                  </a:solidFill>
                  <a:latin typeface="Josefin Sans Regular Bold"/>
                </a:rPr>
                <a:t> Valley – especially in the Waitomo district; and the Mount Arthur Marble (Upper Ordovician) of the mountains of northwest Nelson (fringed by thin bands of Oligocene limestone in the valleys and near the coast).</a:t>
              </a:r>
            </a:p>
          </p:txBody>
        </p:sp>
        <p:sp>
          <p:nvSpPr>
            <p:cNvPr id="6" name="TextBox 6"/>
            <p:cNvSpPr txBox="1"/>
            <p:nvPr/>
          </p:nvSpPr>
          <p:spPr>
            <a:xfrm>
              <a:off x="1020249" y="810427"/>
              <a:ext cx="12179829" cy="590843"/>
            </a:xfrm>
            <a:prstGeom prst="rect">
              <a:avLst/>
            </a:prstGeom>
          </p:spPr>
          <p:txBody>
            <a:bodyPr lIns="0" tIns="0" rIns="0" bIns="0" rtlCol="0" anchor="t">
              <a:spAutoFit/>
            </a:bodyPr>
            <a:lstStyle/>
            <a:p>
              <a:pPr algn="ctr">
                <a:lnSpc>
                  <a:spcPts val="3633"/>
                </a:lnSpc>
              </a:pPr>
              <a:r>
                <a:rPr lang="en-US" sz="2795" spc="111">
                  <a:solidFill>
                    <a:srgbClr val="3B181D"/>
                  </a:solidFill>
                  <a:latin typeface="Paytone One"/>
                </a:rPr>
                <a:t>PARAGRAPH 2 - LINE 10</a:t>
              </a: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AutoShape 2"/>
          <p:cNvSpPr/>
          <p:nvPr/>
        </p:nvSpPr>
        <p:spPr>
          <a:xfrm rot="-5400000">
            <a:off x="8579250" y="-10121521"/>
            <a:ext cx="1960110" cy="20340333"/>
          </a:xfrm>
          <a:prstGeom prst="rect">
            <a:avLst/>
          </a:prstGeom>
          <a:solidFill>
            <a:srgbClr val="806753"/>
          </a:solidFill>
        </p:spPr>
      </p:sp>
      <p:sp>
        <p:nvSpPr>
          <p:cNvPr id="3" name="TextBox 3"/>
          <p:cNvSpPr txBox="1"/>
          <p:nvPr/>
        </p:nvSpPr>
        <p:spPr>
          <a:xfrm>
            <a:off x="350582" y="3517793"/>
            <a:ext cx="17624424" cy="5931712"/>
          </a:xfrm>
          <a:prstGeom prst="rect">
            <a:avLst/>
          </a:prstGeom>
        </p:spPr>
        <p:txBody>
          <a:bodyPr lIns="0" tIns="0" rIns="0" bIns="0" rtlCol="0" anchor="t">
            <a:spAutoFit/>
          </a:bodyPr>
          <a:lstStyle/>
          <a:p>
            <a:pPr algn="just">
              <a:lnSpc>
                <a:spcPts val="5905"/>
              </a:lnSpc>
            </a:pPr>
            <a:r>
              <a:rPr lang="en-US" sz="4218" dirty="0">
                <a:solidFill>
                  <a:srgbClr val="000000"/>
                </a:solidFill>
                <a:latin typeface="Josefin Sans Regular Bold"/>
              </a:rPr>
              <a:t>There are several </a:t>
            </a:r>
            <a:r>
              <a:rPr lang="en-US" sz="4218" dirty="0">
                <a:solidFill>
                  <a:srgbClr val="FF3131"/>
                </a:solidFill>
                <a:latin typeface="Josefin Sans Regular Bold Italics"/>
              </a:rPr>
              <a:t>types</a:t>
            </a:r>
            <a:r>
              <a:rPr lang="en-US" sz="4218" dirty="0">
                <a:solidFill>
                  <a:srgbClr val="000000"/>
                </a:solidFill>
                <a:latin typeface="Josefin Sans Regular Bold"/>
              </a:rPr>
              <a:t> </a:t>
            </a:r>
            <a:r>
              <a:rPr lang="en-US" sz="4218" u="sng" dirty="0">
                <a:solidFill>
                  <a:srgbClr val="000000"/>
                </a:solidFill>
                <a:latin typeface="Josefin Sans Regular Bold"/>
              </a:rPr>
              <a:t>of</a:t>
            </a:r>
            <a:r>
              <a:rPr lang="en-US" sz="4218" dirty="0">
                <a:solidFill>
                  <a:srgbClr val="000000"/>
                </a:solidFill>
                <a:latin typeface="Josefin Sans Regular Bold"/>
              </a:rPr>
              <a:t> caves with the most common and largest being located in limestone or marble. Coastal caves are created in cliffs usually by waves. In lava flows the solidified outer crusts that remain once the molten core has drained away also </a:t>
            </a:r>
            <a:r>
              <a:rPr lang="en-US" sz="4218" u="sng" dirty="0">
                <a:solidFill>
                  <a:srgbClr val="000000"/>
                </a:solidFill>
                <a:latin typeface="Josefin Sans Regular Bold"/>
              </a:rPr>
              <a:t>form</a:t>
            </a:r>
            <a:r>
              <a:rPr lang="en-US" sz="4218" dirty="0">
                <a:solidFill>
                  <a:srgbClr val="000000"/>
                </a:solidFill>
                <a:latin typeface="Josefin Sans Regular Bold"/>
              </a:rPr>
              <a:t> </a:t>
            </a:r>
            <a:r>
              <a:rPr lang="en-US" sz="4218" dirty="0">
                <a:solidFill>
                  <a:srgbClr val="FF3131"/>
                </a:solidFill>
                <a:latin typeface="Josefin Sans Regular Bold Italics"/>
              </a:rPr>
              <a:t>tunnels </a:t>
            </a:r>
            <a:r>
              <a:rPr lang="en-US" sz="4218" dirty="0">
                <a:solidFill>
                  <a:srgbClr val="000000"/>
                </a:solidFill>
                <a:latin typeface="Josefin Sans Regular Bold"/>
              </a:rPr>
              <a:t>Limestone is to be found all over New Zealand, but not all of it contains caves. While many caves are known, there are large numbers that have yet to be uncovered. </a:t>
            </a:r>
            <a:r>
              <a:rPr lang="en-US" sz="4218" u="sng" dirty="0">
                <a:solidFill>
                  <a:srgbClr val="000000"/>
                </a:solidFill>
                <a:latin typeface="Josefin Sans Regular Bold"/>
              </a:rPr>
              <a:t>The main</a:t>
            </a:r>
            <a:r>
              <a:rPr lang="en-US" sz="4218" dirty="0">
                <a:solidFill>
                  <a:srgbClr val="000000"/>
                </a:solidFill>
                <a:latin typeface="Josefin Sans Regular Bold"/>
              </a:rPr>
              <a:t> </a:t>
            </a:r>
            <a:r>
              <a:rPr lang="en-US" sz="4218" dirty="0">
                <a:solidFill>
                  <a:srgbClr val="FF3131"/>
                </a:solidFill>
                <a:latin typeface="Josefin Sans Regular Bold Italics"/>
              </a:rPr>
              <a:t>areas</a:t>
            </a:r>
            <a:r>
              <a:rPr lang="en-US" sz="4218" dirty="0">
                <a:solidFill>
                  <a:srgbClr val="000000"/>
                </a:solidFill>
                <a:latin typeface="Josefin Sans Regular Bold"/>
              </a:rPr>
              <a:t> for limestone caves are </a:t>
            </a:r>
            <a:r>
              <a:rPr lang="en-US" sz="4218" u="sng" dirty="0" err="1">
                <a:solidFill>
                  <a:srgbClr val="000000"/>
                </a:solidFill>
                <a:latin typeface="Josefin Sans Regular Bold"/>
              </a:rPr>
              <a:t>Te</a:t>
            </a:r>
            <a:r>
              <a:rPr lang="en-US" sz="4218" u="sng" dirty="0">
                <a:solidFill>
                  <a:srgbClr val="000000"/>
                </a:solidFill>
                <a:latin typeface="Josefin Sans Regular Bold"/>
              </a:rPr>
              <a:t> </a:t>
            </a:r>
            <a:r>
              <a:rPr lang="en-US" sz="4218" u="sng" dirty="0" err="1">
                <a:solidFill>
                  <a:srgbClr val="000000"/>
                </a:solidFill>
                <a:latin typeface="Josefin Sans Regular Bold"/>
              </a:rPr>
              <a:t>Kuiti</a:t>
            </a:r>
            <a:r>
              <a:rPr lang="en-US" sz="4218" u="sng" dirty="0">
                <a:solidFill>
                  <a:srgbClr val="000000"/>
                </a:solidFill>
                <a:latin typeface="Josefin Sans Regular Bold"/>
              </a:rPr>
              <a:t> Group rocks.</a:t>
            </a:r>
          </a:p>
        </p:txBody>
      </p:sp>
      <p:sp>
        <p:nvSpPr>
          <p:cNvPr id="4" name="TextBox 4"/>
          <p:cNvSpPr txBox="1"/>
          <p:nvPr/>
        </p:nvSpPr>
        <p:spPr>
          <a:xfrm>
            <a:off x="350582" y="1224891"/>
            <a:ext cx="7827071" cy="838200"/>
          </a:xfrm>
          <a:prstGeom prst="rect">
            <a:avLst/>
          </a:prstGeom>
        </p:spPr>
        <p:txBody>
          <a:bodyPr lIns="0" tIns="0" rIns="0" bIns="0" rtlCol="0" anchor="t">
            <a:spAutoFit/>
          </a:bodyPr>
          <a:lstStyle/>
          <a:p>
            <a:pPr algn="l">
              <a:lnSpc>
                <a:spcPts val="6630"/>
              </a:lnSpc>
            </a:pPr>
            <a:r>
              <a:rPr lang="en-US" sz="5525" spc="110">
                <a:solidFill>
                  <a:srgbClr val="806753"/>
                </a:solidFill>
                <a:latin typeface="Paytone One"/>
              </a:rPr>
              <a:t>Question 1 - 3</a:t>
            </a:r>
          </a:p>
        </p:txBody>
      </p:sp>
      <p:sp>
        <p:nvSpPr>
          <p:cNvPr id="5" name="TextBox 5"/>
          <p:cNvSpPr txBox="1"/>
          <p:nvPr/>
        </p:nvSpPr>
        <p:spPr>
          <a:xfrm>
            <a:off x="678118" y="2458972"/>
            <a:ext cx="16931764" cy="672464"/>
          </a:xfrm>
          <a:prstGeom prst="rect">
            <a:avLst/>
          </a:prstGeom>
        </p:spPr>
        <p:txBody>
          <a:bodyPr lIns="0" tIns="0" rIns="0" bIns="0" rtlCol="0" anchor="t">
            <a:spAutoFit/>
          </a:bodyPr>
          <a:lstStyle/>
          <a:p>
            <a:pPr algn="ctr">
              <a:lnSpc>
                <a:spcPts val="5460"/>
              </a:lnSpc>
            </a:pPr>
            <a:r>
              <a:rPr lang="en-US" sz="3900">
                <a:solidFill>
                  <a:srgbClr val="000000"/>
                </a:solidFill>
                <a:latin typeface="Josefin Sans Bold Bold"/>
              </a:rPr>
              <a:t>Choose </a:t>
            </a:r>
            <a:r>
              <a:rPr lang="en-US" sz="3900" u="sng">
                <a:solidFill>
                  <a:srgbClr val="000000"/>
                </a:solidFill>
                <a:latin typeface="Josefin Sans Bold Bold"/>
              </a:rPr>
              <a:t>ONE WORD ONLY</a:t>
            </a:r>
            <a:r>
              <a:rPr lang="en-US" sz="3900">
                <a:solidFill>
                  <a:srgbClr val="000000"/>
                </a:solidFill>
                <a:latin typeface="Josefin Sans Bold Bold"/>
              </a:rPr>
              <a:t> from the passage for each answer.</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TextBox 2"/>
          <p:cNvSpPr txBox="1"/>
          <p:nvPr/>
        </p:nvSpPr>
        <p:spPr>
          <a:xfrm>
            <a:off x="2787098" y="2281810"/>
            <a:ext cx="12713804" cy="7849763"/>
          </a:xfrm>
          <a:prstGeom prst="rect">
            <a:avLst/>
          </a:prstGeom>
        </p:spPr>
        <p:txBody>
          <a:bodyPr lIns="0" tIns="0" rIns="0" bIns="0" rtlCol="0" anchor="t">
            <a:spAutoFit/>
          </a:bodyPr>
          <a:lstStyle/>
          <a:p>
            <a:pPr algn="ctr">
              <a:lnSpc>
                <a:spcPts val="4135"/>
              </a:lnSpc>
            </a:pPr>
            <a:r>
              <a:rPr lang="en-US" sz="2954">
                <a:solidFill>
                  <a:srgbClr val="000000"/>
                </a:solidFill>
                <a:latin typeface="Josefin Sans Regular"/>
              </a:rPr>
              <a:t>limestone forms thick layers</a:t>
            </a:r>
          </a:p>
          <a:p>
            <a:pPr algn="ctr">
              <a:lnSpc>
                <a:spcPts val="4135"/>
              </a:lnSpc>
            </a:pPr>
            <a:r>
              <a:rPr lang="en-US" sz="2954">
                <a:solidFill>
                  <a:srgbClr val="000000"/>
                </a:solidFill>
                <a:latin typeface="Josefin Sans Regular"/>
              </a:rPr>
              <a:t> </a:t>
            </a:r>
          </a:p>
          <a:p>
            <a:pPr algn="ctr">
              <a:lnSpc>
                <a:spcPts val="4135"/>
              </a:lnSpc>
            </a:pPr>
            <a:r>
              <a:rPr lang="en-US" sz="2954">
                <a:solidFill>
                  <a:srgbClr val="000000"/>
                </a:solidFill>
                <a:latin typeface="Josefin Sans Regular"/>
              </a:rPr>
              <a:t>earth moves </a:t>
            </a:r>
            <a:r>
              <a:rPr lang="en-US" sz="2954">
                <a:solidFill>
                  <a:srgbClr val="FF9A00"/>
                </a:solidFill>
                <a:latin typeface="Josefin Sans Regular"/>
              </a:rPr>
              <a:t>creating</a:t>
            </a:r>
            <a:r>
              <a:rPr lang="en-US" sz="2954">
                <a:solidFill>
                  <a:srgbClr val="000000"/>
                </a:solidFill>
                <a:latin typeface="Josefin Sans Regular"/>
              </a:rPr>
              <a:t> 4..(</a:t>
            </a:r>
            <a:r>
              <a:rPr lang="en-US" sz="2954">
                <a:solidFill>
                  <a:srgbClr val="FF3131"/>
                </a:solidFill>
                <a:latin typeface="Josefin Sans Regular"/>
              </a:rPr>
              <a:t>n</a:t>
            </a:r>
            <a:r>
              <a:rPr lang="en-US" sz="2954">
                <a:solidFill>
                  <a:srgbClr val="000000"/>
                </a:solidFill>
                <a:latin typeface="Josefin Sans Regular"/>
              </a:rPr>
              <a:t>).. at partings</a:t>
            </a:r>
          </a:p>
          <a:p>
            <a:pPr algn="ctr">
              <a:lnSpc>
                <a:spcPts val="4135"/>
              </a:lnSpc>
            </a:pPr>
            <a:endParaRPr lang="en-US" sz="2954">
              <a:solidFill>
                <a:srgbClr val="000000"/>
              </a:solidFill>
              <a:latin typeface="Josefin Sans Regular"/>
            </a:endParaRPr>
          </a:p>
          <a:p>
            <a:pPr algn="ctr">
              <a:lnSpc>
                <a:spcPts val="4135"/>
              </a:lnSpc>
            </a:pPr>
            <a:r>
              <a:rPr lang="en-US" sz="2954">
                <a:solidFill>
                  <a:srgbClr val="000000"/>
                </a:solidFill>
                <a:latin typeface="Josefin Sans Regular"/>
              </a:rPr>
              <a:t>rainwater trickling down through </a:t>
            </a:r>
            <a:r>
              <a:rPr lang="en-US" sz="2954">
                <a:solidFill>
                  <a:srgbClr val="FF9A00"/>
                </a:solidFill>
                <a:latin typeface="Josefin Sans Regular"/>
              </a:rPr>
              <a:t>the soil</a:t>
            </a:r>
            <a:r>
              <a:rPr lang="en-US" sz="2954">
                <a:solidFill>
                  <a:srgbClr val="000000"/>
                </a:solidFill>
                <a:latin typeface="Josefin Sans Regular"/>
              </a:rPr>
              <a:t> and 5..(</a:t>
            </a:r>
            <a:r>
              <a:rPr lang="en-US" sz="2954">
                <a:solidFill>
                  <a:srgbClr val="FF3131"/>
                </a:solidFill>
                <a:latin typeface="Josefin Sans Regular"/>
              </a:rPr>
              <a:t>n</a:t>
            </a:r>
            <a:r>
              <a:rPr lang="en-US" sz="2954">
                <a:solidFill>
                  <a:srgbClr val="000000"/>
                </a:solidFill>
                <a:latin typeface="Josefin Sans Regular"/>
              </a:rPr>
              <a:t>).. in rocks</a:t>
            </a:r>
          </a:p>
          <a:p>
            <a:pPr algn="ctr">
              <a:lnSpc>
                <a:spcPts val="4135"/>
              </a:lnSpc>
            </a:pPr>
            <a:r>
              <a:rPr lang="en-US" sz="2954">
                <a:solidFill>
                  <a:srgbClr val="000000"/>
                </a:solidFill>
                <a:latin typeface="Josefin Sans Regular"/>
              </a:rPr>
              <a:t> </a:t>
            </a:r>
          </a:p>
          <a:p>
            <a:pPr algn="ctr">
              <a:lnSpc>
                <a:spcPts val="4135"/>
              </a:lnSpc>
            </a:pPr>
            <a:r>
              <a:rPr lang="en-US" sz="2954">
                <a:solidFill>
                  <a:srgbClr val="000000"/>
                </a:solidFill>
                <a:latin typeface="Josefin Sans Regular"/>
              </a:rPr>
              <a:t>to the water table     acidic water</a:t>
            </a:r>
          </a:p>
          <a:p>
            <a:pPr algn="ctr">
              <a:lnSpc>
                <a:spcPts val="4135"/>
              </a:lnSpc>
            </a:pPr>
            <a:r>
              <a:rPr lang="en-US" sz="2954">
                <a:solidFill>
                  <a:srgbClr val="000000"/>
                </a:solidFill>
                <a:latin typeface="Josefin Sans Regular"/>
              </a:rPr>
              <a:t> </a:t>
            </a:r>
          </a:p>
          <a:p>
            <a:pPr algn="ctr">
              <a:lnSpc>
                <a:spcPts val="4135"/>
              </a:lnSpc>
            </a:pPr>
            <a:r>
              <a:rPr lang="en-US" sz="2954">
                <a:solidFill>
                  <a:srgbClr val="000000"/>
                </a:solidFill>
                <a:latin typeface="Josefin Sans Regular"/>
              </a:rPr>
              <a:t>dissolves limestone along joints</a:t>
            </a:r>
          </a:p>
          <a:p>
            <a:pPr algn="ctr">
              <a:lnSpc>
                <a:spcPts val="4135"/>
              </a:lnSpc>
            </a:pPr>
            <a:r>
              <a:rPr lang="en-US" sz="2954">
                <a:solidFill>
                  <a:srgbClr val="000000"/>
                </a:solidFill>
                <a:latin typeface="Josefin Sans Regular"/>
              </a:rPr>
              <a:t> </a:t>
            </a:r>
          </a:p>
          <a:p>
            <a:pPr algn="ctr">
              <a:lnSpc>
                <a:spcPts val="4135"/>
              </a:lnSpc>
            </a:pPr>
            <a:r>
              <a:rPr lang="en-US" sz="2954">
                <a:solidFill>
                  <a:srgbClr val="000000"/>
                </a:solidFill>
                <a:latin typeface="Josefin Sans Regular"/>
              </a:rPr>
              <a:t>once 6..(</a:t>
            </a:r>
            <a:r>
              <a:rPr lang="en-US" sz="2954">
                <a:solidFill>
                  <a:srgbClr val="FF3131"/>
                </a:solidFill>
                <a:latin typeface="Josefin Sans Regular"/>
              </a:rPr>
              <a:t>n</a:t>
            </a:r>
            <a:r>
              <a:rPr lang="en-US" sz="2954">
                <a:solidFill>
                  <a:srgbClr val="000000"/>
                </a:solidFill>
                <a:latin typeface="Josefin Sans Regular"/>
              </a:rPr>
              <a:t>)..</a:t>
            </a:r>
            <a:r>
              <a:rPr lang="en-US" sz="2954">
                <a:solidFill>
                  <a:srgbClr val="FF3131"/>
                </a:solidFill>
                <a:latin typeface="Josefin Sans Regular"/>
              </a:rPr>
              <a:t> </a:t>
            </a:r>
            <a:r>
              <a:rPr lang="en-US" sz="2954">
                <a:solidFill>
                  <a:srgbClr val="FF9A00"/>
                </a:solidFill>
                <a:latin typeface="Josefin Sans Regular"/>
              </a:rPr>
              <a:t>opened</a:t>
            </a:r>
          </a:p>
          <a:p>
            <a:pPr algn="ctr">
              <a:lnSpc>
                <a:spcPts val="4135"/>
              </a:lnSpc>
            </a:pPr>
            <a:r>
              <a:rPr lang="en-US" sz="2954">
                <a:solidFill>
                  <a:srgbClr val="000000"/>
                </a:solidFill>
                <a:latin typeface="Josefin Sans Regular"/>
              </a:rPr>
              <a:t> </a:t>
            </a:r>
          </a:p>
          <a:p>
            <a:pPr algn="ctr">
              <a:lnSpc>
                <a:spcPts val="4135"/>
              </a:lnSpc>
            </a:pPr>
            <a:r>
              <a:rPr lang="en-US" sz="2954">
                <a:solidFill>
                  <a:srgbClr val="000000"/>
                </a:solidFill>
                <a:latin typeface="Josefin Sans Regular"/>
              </a:rPr>
              <a:t>extended by sand/pebbles     taken along </a:t>
            </a:r>
            <a:r>
              <a:rPr lang="en-US" sz="2954">
                <a:solidFill>
                  <a:srgbClr val="FF9A00"/>
                </a:solidFill>
                <a:latin typeface="Josefin Sans Regular"/>
              </a:rPr>
              <a:t>by</a:t>
            </a:r>
            <a:r>
              <a:rPr lang="en-US" sz="2954">
                <a:solidFill>
                  <a:srgbClr val="000000"/>
                </a:solidFill>
                <a:latin typeface="Josefin Sans Regular"/>
              </a:rPr>
              <a:t> 7..(</a:t>
            </a:r>
            <a:r>
              <a:rPr lang="en-US" sz="2954">
                <a:solidFill>
                  <a:srgbClr val="FF3131"/>
                </a:solidFill>
                <a:latin typeface="Josefin Sans Regular"/>
              </a:rPr>
              <a:t>n</a:t>
            </a:r>
            <a:r>
              <a:rPr lang="en-US" sz="2954">
                <a:solidFill>
                  <a:srgbClr val="000000"/>
                </a:solidFill>
                <a:latin typeface="Josefin Sans Regular"/>
              </a:rPr>
              <a:t>)..</a:t>
            </a:r>
            <a:r>
              <a:rPr lang="en-US" sz="2954">
                <a:solidFill>
                  <a:srgbClr val="FF3131"/>
                </a:solidFill>
                <a:latin typeface="Josefin Sans Regular"/>
              </a:rPr>
              <a:t> </a:t>
            </a:r>
          </a:p>
          <a:p>
            <a:pPr algn="ctr">
              <a:lnSpc>
                <a:spcPts val="4135"/>
              </a:lnSpc>
            </a:pPr>
            <a:endParaRPr lang="en-US" sz="2954">
              <a:solidFill>
                <a:srgbClr val="FF3131"/>
              </a:solidFill>
              <a:latin typeface="Josefin Sans Regular"/>
            </a:endParaRPr>
          </a:p>
          <a:p>
            <a:pPr algn="ctr">
              <a:lnSpc>
                <a:spcPts val="4135"/>
              </a:lnSpc>
            </a:pPr>
            <a:r>
              <a:rPr lang="en-US" sz="2954">
                <a:solidFill>
                  <a:srgbClr val="000000"/>
                </a:solidFill>
                <a:latin typeface="Josefin Sans Regular"/>
              </a:rPr>
              <a:t>8..(</a:t>
            </a:r>
            <a:r>
              <a:rPr lang="en-US" sz="2954">
                <a:solidFill>
                  <a:srgbClr val="FF3131"/>
                </a:solidFill>
                <a:latin typeface="Josefin Sans Regular"/>
              </a:rPr>
              <a:t>n</a:t>
            </a:r>
            <a:r>
              <a:rPr lang="en-US" sz="2954">
                <a:solidFill>
                  <a:srgbClr val="000000"/>
                </a:solidFill>
                <a:latin typeface="Josefin Sans Regular"/>
              </a:rPr>
              <a:t>)..</a:t>
            </a:r>
            <a:r>
              <a:rPr lang="en-US" sz="2954">
                <a:solidFill>
                  <a:srgbClr val="FF3131"/>
                </a:solidFill>
                <a:latin typeface="Josefin Sans Regular"/>
              </a:rPr>
              <a:t> </a:t>
            </a:r>
            <a:r>
              <a:rPr lang="en-US" sz="2954">
                <a:solidFill>
                  <a:srgbClr val="000000"/>
                </a:solidFill>
                <a:latin typeface="Josefin Sans Regular"/>
              </a:rPr>
              <a:t>or </a:t>
            </a:r>
            <a:r>
              <a:rPr lang="en-US" sz="2954">
                <a:solidFill>
                  <a:srgbClr val="FF9A00"/>
                </a:solidFill>
                <a:latin typeface="Josefin Sans Regular"/>
              </a:rPr>
              <a:t>silt</a:t>
            </a:r>
            <a:r>
              <a:rPr lang="en-US" sz="2954">
                <a:solidFill>
                  <a:srgbClr val="000000"/>
                </a:solidFill>
                <a:latin typeface="Josefin Sans Regular"/>
              </a:rPr>
              <a:t> and pebble accumulation changes stream course.</a:t>
            </a:r>
          </a:p>
        </p:txBody>
      </p:sp>
      <p:sp>
        <p:nvSpPr>
          <p:cNvPr id="3" name="TextBox 3"/>
          <p:cNvSpPr txBox="1"/>
          <p:nvPr/>
        </p:nvSpPr>
        <p:spPr>
          <a:xfrm>
            <a:off x="6983571" y="-47625"/>
            <a:ext cx="4320857" cy="803221"/>
          </a:xfrm>
          <a:prstGeom prst="rect">
            <a:avLst/>
          </a:prstGeom>
        </p:spPr>
        <p:txBody>
          <a:bodyPr lIns="0" tIns="0" rIns="0" bIns="0" rtlCol="0" anchor="t">
            <a:spAutoFit/>
          </a:bodyPr>
          <a:lstStyle/>
          <a:p>
            <a:pPr>
              <a:lnSpc>
                <a:spcPts val="6500"/>
              </a:lnSpc>
            </a:pPr>
            <a:r>
              <a:rPr lang="en-US" sz="5000">
                <a:solidFill>
                  <a:srgbClr val="806753"/>
                </a:solidFill>
                <a:latin typeface="Paytone One"/>
              </a:rPr>
              <a:t>Question 4-8</a:t>
            </a:r>
          </a:p>
        </p:txBody>
      </p:sp>
      <p:sp>
        <p:nvSpPr>
          <p:cNvPr id="4" name="TextBox 4"/>
          <p:cNvSpPr txBox="1"/>
          <p:nvPr/>
        </p:nvSpPr>
        <p:spPr>
          <a:xfrm>
            <a:off x="1164264" y="729987"/>
            <a:ext cx="16931764" cy="530750"/>
          </a:xfrm>
          <a:prstGeom prst="rect">
            <a:avLst/>
          </a:prstGeom>
        </p:spPr>
        <p:txBody>
          <a:bodyPr lIns="0" tIns="0" rIns="0" bIns="0" rtlCol="0" anchor="t">
            <a:spAutoFit/>
          </a:bodyPr>
          <a:lstStyle/>
          <a:p>
            <a:pPr algn="ctr">
              <a:lnSpc>
                <a:spcPts val="4340"/>
              </a:lnSpc>
            </a:pPr>
            <a:r>
              <a:rPr lang="en-US" sz="3100">
                <a:solidFill>
                  <a:srgbClr val="000000"/>
                </a:solidFill>
                <a:latin typeface="Josefin Sans Bold Bold"/>
              </a:rPr>
              <a:t>Choose </a:t>
            </a:r>
            <a:r>
              <a:rPr lang="en-US" sz="3100" u="sng">
                <a:solidFill>
                  <a:srgbClr val="000000"/>
                </a:solidFill>
                <a:latin typeface="Josefin Sans Bold Bold"/>
              </a:rPr>
              <a:t>ONE WORD ONLY</a:t>
            </a:r>
            <a:r>
              <a:rPr lang="en-US" sz="3100">
                <a:solidFill>
                  <a:srgbClr val="000000"/>
                </a:solidFill>
                <a:latin typeface="Josefin Sans Bold Bold"/>
              </a:rPr>
              <a:t> from the passage for each answer.</a:t>
            </a:r>
          </a:p>
        </p:txBody>
      </p:sp>
      <p:sp>
        <p:nvSpPr>
          <p:cNvPr id="5" name="AutoShape 5"/>
          <p:cNvSpPr/>
          <p:nvPr/>
        </p:nvSpPr>
        <p:spPr>
          <a:xfrm rot="5400000">
            <a:off x="8860337" y="3156770"/>
            <a:ext cx="491125" cy="0"/>
          </a:xfrm>
          <a:prstGeom prst="line">
            <a:avLst/>
          </a:prstGeom>
          <a:ln w="38100" cap="flat">
            <a:solidFill>
              <a:srgbClr val="000000"/>
            </a:solidFill>
            <a:prstDash val="solid"/>
            <a:headEnd type="none" w="sm" len="sm"/>
            <a:tailEnd type="arrow" w="med" len="sm"/>
          </a:ln>
        </p:spPr>
      </p:sp>
      <p:sp>
        <p:nvSpPr>
          <p:cNvPr id="6" name="AutoShape 6"/>
          <p:cNvSpPr/>
          <p:nvPr/>
        </p:nvSpPr>
        <p:spPr>
          <a:xfrm rot="5399999">
            <a:off x="8840833" y="4146345"/>
            <a:ext cx="568235" cy="0"/>
          </a:xfrm>
          <a:prstGeom prst="line">
            <a:avLst/>
          </a:prstGeom>
          <a:ln w="38100" cap="flat">
            <a:solidFill>
              <a:srgbClr val="000000"/>
            </a:solidFill>
            <a:prstDash val="solid"/>
            <a:headEnd type="none" w="sm" len="sm"/>
            <a:tailEnd type="arrow" w="med" len="sm"/>
          </a:ln>
        </p:spPr>
      </p:sp>
      <p:sp>
        <p:nvSpPr>
          <p:cNvPr id="7" name="AutoShape 7"/>
          <p:cNvSpPr/>
          <p:nvPr/>
        </p:nvSpPr>
        <p:spPr>
          <a:xfrm rot="5399999">
            <a:off x="8859883" y="5124450"/>
            <a:ext cx="568235" cy="0"/>
          </a:xfrm>
          <a:prstGeom prst="line">
            <a:avLst/>
          </a:prstGeom>
          <a:ln w="38100" cap="flat">
            <a:solidFill>
              <a:srgbClr val="000000"/>
            </a:solidFill>
            <a:prstDash val="solid"/>
            <a:headEnd type="none" w="sm" len="sm"/>
            <a:tailEnd type="arrow" w="med" len="sm"/>
          </a:ln>
        </p:spPr>
      </p:sp>
      <p:sp>
        <p:nvSpPr>
          <p:cNvPr id="8" name="AutoShape 8"/>
          <p:cNvSpPr/>
          <p:nvPr/>
        </p:nvSpPr>
        <p:spPr>
          <a:xfrm rot="5399999">
            <a:off x="8859883" y="6220979"/>
            <a:ext cx="568235" cy="0"/>
          </a:xfrm>
          <a:prstGeom prst="line">
            <a:avLst/>
          </a:prstGeom>
          <a:ln w="38100" cap="flat">
            <a:solidFill>
              <a:srgbClr val="000000"/>
            </a:solidFill>
            <a:prstDash val="solid"/>
            <a:headEnd type="none" w="sm" len="sm"/>
            <a:tailEnd type="arrow" w="med" len="sm"/>
          </a:ln>
        </p:spPr>
      </p:sp>
      <p:sp>
        <p:nvSpPr>
          <p:cNvPr id="9" name="AutoShape 9"/>
          <p:cNvSpPr/>
          <p:nvPr/>
        </p:nvSpPr>
        <p:spPr>
          <a:xfrm rot="5399999">
            <a:off x="8897983" y="7280321"/>
            <a:ext cx="568235" cy="0"/>
          </a:xfrm>
          <a:prstGeom prst="line">
            <a:avLst/>
          </a:prstGeom>
          <a:ln w="38100" cap="flat">
            <a:solidFill>
              <a:srgbClr val="000000"/>
            </a:solidFill>
            <a:prstDash val="solid"/>
            <a:headEnd type="none" w="sm" len="sm"/>
            <a:tailEnd type="arrow" w="med" len="sm"/>
          </a:ln>
        </p:spPr>
      </p:sp>
      <p:sp>
        <p:nvSpPr>
          <p:cNvPr id="10" name="AutoShape 10"/>
          <p:cNvSpPr/>
          <p:nvPr/>
        </p:nvSpPr>
        <p:spPr>
          <a:xfrm rot="5399999">
            <a:off x="8917033" y="8231341"/>
            <a:ext cx="568235" cy="0"/>
          </a:xfrm>
          <a:prstGeom prst="line">
            <a:avLst/>
          </a:prstGeom>
          <a:ln w="38100" cap="flat">
            <a:solidFill>
              <a:srgbClr val="000000"/>
            </a:solidFill>
            <a:prstDash val="solid"/>
            <a:headEnd type="none" w="sm" len="sm"/>
            <a:tailEnd type="arrow" w="med" len="sm"/>
          </a:ln>
        </p:spPr>
      </p:sp>
      <p:sp>
        <p:nvSpPr>
          <p:cNvPr id="11" name="AutoShape 11"/>
          <p:cNvSpPr/>
          <p:nvPr/>
        </p:nvSpPr>
        <p:spPr>
          <a:xfrm rot="5399999">
            <a:off x="8917033" y="9239250"/>
            <a:ext cx="568235" cy="0"/>
          </a:xfrm>
          <a:prstGeom prst="line">
            <a:avLst/>
          </a:prstGeom>
          <a:ln w="38100" cap="flat">
            <a:solidFill>
              <a:srgbClr val="000000"/>
            </a:solidFill>
            <a:prstDash val="solid"/>
            <a:headEnd type="none" w="sm" len="sm"/>
            <a:tailEnd type="arrow" w="med" len="sm"/>
          </a:ln>
        </p:spPr>
      </p:sp>
      <p:sp>
        <p:nvSpPr>
          <p:cNvPr id="12" name="AutoShape 12"/>
          <p:cNvSpPr/>
          <p:nvPr/>
        </p:nvSpPr>
        <p:spPr>
          <a:xfrm rot="5399999">
            <a:off x="9346028" y="5699712"/>
            <a:ext cx="568235" cy="0"/>
          </a:xfrm>
          <a:prstGeom prst="line">
            <a:avLst/>
          </a:prstGeom>
          <a:ln w="38100" cap="flat">
            <a:solidFill>
              <a:srgbClr val="000000"/>
            </a:solidFill>
            <a:prstDash val="solid"/>
            <a:headEnd type="none" w="sm" len="sm"/>
            <a:tailEnd type="arrow" w="med" len="sm"/>
          </a:ln>
        </p:spPr>
      </p:sp>
      <p:sp>
        <p:nvSpPr>
          <p:cNvPr id="13" name="AutoShape 13"/>
          <p:cNvSpPr/>
          <p:nvPr/>
        </p:nvSpPr>
        <p:spPr>
          <a:xfrm rot="5399999">
            <a:off x="9220200" y="8804707"/>
            <a:ext cx="568235" cy="0"/>
          </a:xfrm>
          <a:prstGeom prst="line">
            <a:avLst/>
          </a:prstGeom>
          <a:ln w="38100" cap="flat">
            <a:solidFill>
              <a:srgbClr val="000000"/>
            </a:solidFill>
            <a:prstDash val="solid"/>
            <a:headEnd type="none" w="sm" len="sm"/>
            <a:tailEnd type="arrow" w="med" len="sm"/>
          </a:ln>
        </p:spPr>
      </p:sp>
      <p:sp>
        <p:nvSpPr>
          <p:cNvPr id="14" name="TextBox 14"/>
          <p:cNvSpPr txBox="1"/>
          <p:nvPr/>
        </p:nvSpPr>
        <p:spPr>
          <a:xfrm>
            <a:off x="5110061" y="1432132"/>
            <a:ext cx="8578918" cy="654659"/>
          </a:xfrm>
          <a:prstGeom prst="rect">
            <a:avLst/>
          </a:prstGeom>
        </p:spPr>
        <p:txBody>
          <a:bodyPr lIns="0" tIns="0" rIns="0" bIns="0" rtlCol="0" anchor="t">
            <a:spAutoFit/>
          </a:bodyPr>
          <a:lstStyle/>
          <a:p>
            <a:pPr algn="ctr">
              <a:lnSpc>
                <a:spcPts val="5134"/>
              </a:lnSpc>
              <a:spcBef>
                <a:spcPct val="0"/>
              </a:spcBef>
            </a:pPr>
            <a:r>
              <a:rPr lang="en-US" sz="3949" spc="118">
                <a:solidFill>
                  <a:srgbClr val="000000"/>
                </a:solidFill>
                <a:latin typeface="Josefin Sans Regular"/>
              </a:rPr>
              <a:t>The Creation of Limestone Caves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TextBox 2"/>
          <p:cNvSpPr txBox="1"/>
          <p:nvPr/>
        </p:nvSpPr>
        <p:spPr>
          <a:xfrm>
            <a:off x="5436505" y="3196315"/>
            <a:ext cx="7414989" cy="514296"/>
          </a:xfrm>
          <a:prstGeom prst="rect">
            <a:avLst/>
          </a:prstGeom>
        </p:spPr>
        <p:txBody>
          <a:bodyPr lIns="0" tIns="0" rIns="0" bIns="0" rtlCol="0" anchor="t">
            <a:spAutoFit/>
          </a:bodyPr>
          <a:lstStyle/>
          <a:p>
            <a:pPr algn="l">
              <a:lnSpc>
                <a:spcPts val="4200"/>
              </a:lnSpc>
            </a:pPr>
            <a:r>
              <a:rPr lang="en-US" sz="3000" spc="120">
                <a:solidFill>
                  <a:srgbClr val="FEF3EA"/>
                </a:solidFill>
                <a:latin typeface="Paytone One Bold"/>
              </a:rPr>
              <a:t>THE CREATION OF LIMESTONE CAVES</a:t>
            </a:r>
          </a:p>
        </p:txBody>
      </p:sp>
      <p:sp>
        <p:nvSpPr>
          <p:cNvPr id="3" name="TextBox 3"/>
          <p:cNvSpPr txBox="1"/>
          <p:nvPr/>
        </p:nvSpPr>
        <p:spPr>
          <a:xfrm>
            <a:off x="1945737" y="92710"/>
            <a:ext cx="14396527" cy="935990"/>
          </a:xfrm>
          <a:prstGeom prst="rect">
            <a:avLst/>
          </a:prstGeom>
        </p:spPr>
        <p:txBody>
          <a:bodyPr lIns="0" tIns="0" rIns="0" bIns="0" rtlCol="0" anchor="t">
            <a:spAutoFit/>
          </a:bodyPr>
          <a:lstStyle/>
          <a:p>
            <a:pPr algn="ctr">
              <a:lnSpc>
                <a:spcPts val="7539"/>
              </a:lnSpc>
            </a:pPr>
            <a:r>
              <a:rPr lang="en-US" sz="5799">
                <a:solidFill>
                  <a:srgbClr val="806753"/>
                </a:solidFill>
                <a:latin typeface="Paytone One"/>
              </a:rPr>
              <a:t>Question 4-8</a:t>
            </a:r>
          </a:p>
        </p:txBody>
      </p:sp>
      <p:sp>
        <p:nvSpPr>
          <p:cNvPr id="4" name="TextBox 4"/>
          <p:cNvSpPr txBox="1"/>
          <p:nvPr/>
        </p:nvSpPr>
        <p:spPr>
          <a:xfrm>
            <a:off x="2366417" y="1403575"/>
            <a:ext cx="13555165" cy="8282541"/>
          </a:xfrm>
          <a:prstGeom prst="rect">
            <a:avLst/>
          </a:prstGeom>
        </p:spPr>
        <p:txBody>
          <a:bodyPr lIns="0" tIns="0" rIns="0" bIns="0" rtlCol="0" anchor="t">
            <a:spAutoFit/>
          </a:bodyPr>
          <a:lstStyle/>
          <a:p>
            <a:pPr algn="ctr">
              <a:lnSpc>
                <a:spcPts val="4409"/>
              </a:lnSpc>
            </a:pPr>
            <a:r>
              <a:rPr lang="en-US" sz="3149">
                <a:solidFill>
                  <a:srgbClr val="000000"/>
                </a:solidFill>
                <a:latin typeface="Josefin Sans Regular"/>
              </a:rPr>
              <a:t>limestone forms thick layers</a:t>
            </a:r>
          </a:p>
          <a:p>
            <a:pPr algn="ctr">
              <a:lnSpc>
                <a:spcPts val="4409"/>
              </a:lnSpc>
            </a:pPr>
            <a:r>
              <a:rPr lang="en-US" sz="3149">
                <a:solidFill>
                  <a:srgbClr val="000000"/>
                </a:solidFill>
                <a:latin typeface="Josefin Sans Regular"/>
              </a:rPr>
              <a:t> </a:t>
            </a:r>
          </a:p>
          <a:p>
            <a:pPr algn="ctr">
              <a:lnSpc>
                <a:spcPts val="4409"/>
              </a:lnSpc>
            </a:pPr>
            <a:r>
              <a:rPr lang="en-US" sz="3149">
                <a:solidFill>
                  <a:srgbClr val="000000"/>
                </a:solidFill>
                <a:latin typeface="Josefin Sans Regular"/>
              </a:rPr>
              <a:t>earth </a:t>
            </a:r>
            <a:r>
              <a:rPr lang="en-US" sz="3149">
                <a:solidFill>
                  <a:srgbClr val="FF9A00"/>
                </a:solidFill>
                <a:latin typeface="Josefin Sans Regular"/>
              </a:rPr>
              <a:t>moves creating</a:t>
            </a:r>
            <a:r>
              <a:rPr lang="en-US" sz="3149">
                <a:solidFill>
                  <a:srgbClr val="000000"/>
                </a:solidFill>
                <a:latin typeface="Josefin Sans Regular"/>
              </a:rPr>
              <a:t> 4 </a:t>
            </a:r>
            <a:r>
              <a:rPr lang="en-US" sz="3149">
                <a:solidFill>
                  <a:srgbClr val="FF3131"/>
                </a:solidFill>
                <a:latin typeface="Josefin Sans Regular"/>
              </a:rPr>
              <a:t>Cracks </a:t>
            </a:r>
            <a:r>
              <a:rPr lang="en-US" sz="3149">
                <a:solidFill>
                  <a:srgbClr val="000000"/>
                </a:solidFill>
                <a:latin typeface="Josefin Sans Regular"/>
              </a:rPr>
              <a:t>at partings</a:t>
            </a:r>
          </a:p>
          <a:p>
            <a:pPr algn="ctr">
              <a:lnSpc>
                <a:spcPts val="4409"/>
              </a:lnSpc>
            </a:pPr>
            <a:endParaRPr lang="en-US" sz="3149">
              <a:solidFill>
                <a:srgbClr val="000000"/>
              </a:solidFill>
              <a:latin typeface="Josefin Sans Regular"/>
            </a:endParaRPr>
          </a:p>
          <a:p>
            <a:pPr algn="ctr">
              <a:lnSpc>
                <a:spcPts val="4409"/>
              </a:lnSpc>
            </a:pPr>
            <a:r>
              <a:rPr lang="en-US" sz="3149">
                <a:solidFill>
                  <a:srgbClr val="000000"/>
                </a:solidFill>
                <a:latin typeface="Josefin Sans Regular"/>
              </a:rPr>
              <a:t>rainwater trickling down through the soil and 5.... in rocks</a:t>
            </a:r>
          </a:p>
          <a:p>
            <a:pPr algn="ctr">
              <a:lnSpc>
                <a:spcPts val="4409"/>
              </a:lnSpc>
            </a:pPr>
            <a:r>
              <a:rPr lang="en-US" sz="3149">
                <a:solidFill>
                  <a:srgbClr val="000000"/>
                </a:solidFill>
                <a:latin typeface="Josefin Sans Regular"/>
              </a:rPr>
              <a:t> </a:t>
            </a:r>
          </a:p>
          <a:p>
            <a:pPr algn="ctr">
              <a:lnSpc>
                <a:spcPts val="4409"/>
              </a:lnSpc>
            </a:pPr>
            <a:r>
              <a:rPr lang="en-US" sz="3149">
                <a:solidFill>
                  <a:srgbClr val="000000"/>
                </a:solidFill>
                <a:latin typeface="Josefin Sans Regular"/>
              </a:rPr>
              <a:t>to the water table     acidic water</a:t>
            </a:r>
          </a:p>
          <a:p>
            <a:pPr algn="ctr">
              <a:lnSpc>
                <a:spcPts val="4409"/>
              </a:lnSpc>
            </a:pPr>
            <a:r>
              <a:rPr lang="en-US" sz="3149">
                <a:solidFill>
                  <a:srgbClr val="000000"/>
                </a:solidFill>
                <a:latin typeface="Josefin Sans Regular"/>
              </a:rPr>
              <a:t> </a:t>
            </a:r>
          </a:p>
          <a:p>
            <a:pPr algn="ctr">
              <a:lnSpc>
                <a:spcPts val="4409"/>
              </a:lnSpc>
            </a:pPr>
            <a:r>
              <a:rPr lang="en-US" sz="3149">
                <a:solidFill>
                  <a:srgbClr val="000000"/>
                </a:solidFill>
                <a:latin typeface="Josefin Sans Regular"/>
              </a:rPr>
              <a:t>dissolves limestone along joints</a:t>
            </a:r>
          </a:p>
          <a:p>
            <a:pPr algn="ctr">
              <a:lnSpc>
                <a:spcPts val="4409"/>
              </a:lnSpc>
            </a:pPr>
            <a:r>
              <a:rPr lang="en-US" sz="3149">
                <a:solidFill>
                  <a:srgbClr val="000000"/>
                </a:solidFill>
                <a:latin typeface="Josefin Sans Regular"/>
              </a:rPr>
              <a:t> </a:t>
            </a:r>
          </a:p>
          <a:p>
            <a:pPr algn="ctr">
              <a:lnSpc>
                <a:spcPts val="4409"/>
              </a:lnSpc>
            </a:pPr>
            <a:r>
              <a:rPr lang="en-US" sz="3149">
                <a:solidFill>
                  <a:srgbClr val="000000"/>
                </a:solidFill>
                <a:latin typeface="Josefin Sans Regular"/>
              </a:rPr>
              <a:t>once 6....</a:t>
            </a:r>
            <a:r>
              <a:rPr lang="en-US" sz="3149">
                <a:solidFill>
                  <a:srgbClr val="FF3131"/>
                </a:solidFill>
                <a:latin typeface="Josefin Sans Regular"/>
              </a:rPr>
              <a:t> </a:t>
            </a:r>
            <a:r>
              <a:rPr lang="en-US" sz="3149">
                <a:solidFill>
                  <a:srgbClr val="000000"/>
                </a:solidFill>
                <a:latin typeface="Josefin Sans Regular"/>
              </a:rPr>
              <a:t>opened</a:t>
            </a:r>
          </a:p>
          <a:p>
            <a:pPr algn="ctr">
              <a:lnSpc>
                <a:spcPts val="4409"/>
              </a:lnSpc>
            </a:pPr>
            <a:r>
              <a:rPr lang="en-US" sz="3149">
                <a:solidFill>
                  <a:srgbClr val="000000"/>
                </a:solidFill>
                <a:latin typeface="Josefin Sans Regular"/>
              </a:rPr>
              <a:t> </a:t>
            </a:r>
          </a:p>
          <a:p>
            <a:pPr algn="ctr">
              <a:lnSpc>
                <a:spcPts val="4409"/>
              </a:lnSpc>
            </a:pPr>
            <a:r>
              <a:rPr lang="en-US" sz="3149">
                <a:solidFill>
                  <a:srgbClr val="000000"/>
                </a:solidFill>
                <a:latin typeface="Josefin Sans Regular"/>
              </a:rPr>
              <a:t>extended by sand/pebbles     taken along by 7....</a:t>
            </a:r>
            <a:r>
              <a:rPr lang="en-US" sz="3149">
                <a:solidFill>
                  <a:srgbClr val="FF3131"/>
                </a:solidFill>
                <a:latin typeface="Josefin Sans Regular"/>
              </a:rPr>
              <a:t> </a:t>
            </a:r>
          </a:p>
          <a:p>
            <a:pPr algn="ctr">
              <a:lnSpc>
                <a:spcPts val="4409"/>
              </a:lnSpc>
            </a:pPr>
            <a:endParaRPr lang="en-US" sz="3149">
              <a:solidFill>
                <a:srgbClr val="FF3131"/>
              </a:solidFill>
              <a:latin typeface="Josefin Sans Regular"/>
            </a:endParaRPr>
          </a:p>
          <a:p>
            <a:pPr algn="ctr">
              <a:lnSpc>
                <a:spcPts val="4409"/>
              </a:lnSpc>
            </a:pPr>
            <a:r>
              <a:rPr lang="en-US" sz="3149">
                <a:solidFill>
                  <a:srgbClr val="000000"/>
                </a:solidFill>
                <a:latin typeface="Josefin Sans Regular"/>
              </a:rPr>
              <a:t>8....</a:t>
            </a:r>
            <a:r>
              <a:rPr lang="en-US" sz="3149">
                <a:solidFill>
                  <a:srgbClr val="FF3131"/>
                </a:solidFill>
                <a:latin typeface="Josefin Sans Regular"/>
              </a:rPr>
              <a:t> </a:t>
            </a:r>
            <a:r>
              <a:rPr lang="en-US" sz="3149">
                <a:solidFill>
                  <a:srgbClr val="000000"/>
                </a:solidFill>
                <a:latin typeface="Josefin Sans Regular"/>
              </a:rPr>
              <a:t>or silt and pebble accumulation changes stream course.</a:t>
            </a:r>
          </a:p>
        </p:txBody>
      </p:sp>
      <p:sp>
        <p:nvSpPr>
          <p:cNvPr id="5" name="AutoShape 5"/>
          <p:cNvSpPr/>
          <p:nvPr/>
        </p:nvSpPr>
        <p:spPr>
          <a:xfrm rot="5400000">
            <a:off x="8841566" y="2296907"/>
            <a:ext cx="523626" cy="0"/>
          </a:xfrm>
          <a:prstGeom prst="line">
            <a:avLst/>
          </a:prstGeom>
          <a:ln w="38100" cap="flat">
            <a:solidFill>
              <a:srgbClr val="000000"/>
            </a:solidFill>
            <a:prstDash val="solid"/>
            <a:headEnd type="none" w="sm" len="sm"/>
            <a:tailEnd type="arrow" w="med" len="sm"/>
          </a:ln>
        </p:spPr>
      </p:sp>
      <p:sp>
        <p:nvSpPr>
          <p:cNvPr id="6" name="AutoShape 6"/>
          <p:cNvSpPr/>
          <p:nvPr/>
        </p:nvSpPr>
        <p:spPr>
          <a:xfrm rot="5399999">
            <a:off x="8820770" y="3351969"/>
            <a:ext cx="605839" cy="0"/>
          </a:xfrm>
          <a:prstGeom prst="line">
            <a:avLst/>
          </a:prstGeom>
          <a:ln w="38100" cap="flat">
            <a:solidFill>
              <a:srgbClr val="000000"/>
            </a:solidFill>
            <a:prstDash val="solid"/>
            <a:headEnd type="none" w="sm" len="sm"/>
            <a:tailEnd type="arrow" w="med" len="sm"/>
          </a:ln>
        </p:spPr>
      </p:sp>
      <p:sp>
        <p:nvSpPr>
          <p:cNvPr id="7" name="AutoShape 7"/>
          <p:cNvSpPr/>
          <p:nvPr/>
        </p:nvSpPr>
        <p:spPr>
          <a:xfrm rot="5399999">
            <a:off x="8841081" y="4394802"/>
            <a:ext cx="605839" cy="0"/>
          </a:xfrm>
          <a:prstGeom prst="line">
            <a:avLst/>
          </a:prstGeom>
          <a:ln w="38100" cap="flat">
            <a:solidFill>
              <a:srgbClr val="000000"/>
            </a:solidFill>
            <a:prstDash val="solid"/>
            <a:headEnd type="none" w="sm" len="sm"/>
            <a:tailEnd type="arrow" w="med" len="sm"/>
          </a:ln>
        </p:spPr>
      </p:sp>
      <p:sp>
        <p:nvSpPr>
          <p:cNvPr id="8" name="AutoShape 8"/>
          <p:cNvSpPr/>
          <p:nvPr/>
        </p:nvSpPr>
        <p:spPr>
          <a:xfrm rot="5399999">
            <a:off x="8841081" y="5563895"/>
            <a:ext cx="605839" cy="0"/>
          </a:xfrm>
          <a:prstGeom prst="line">
            <a:avLst/>
          </a:prstGeom>
          <a:ln w="38100" cap="flat">
            <a:solidFill>
              <a:srgbClr val="000000"/>
            </a:solidFill>
            <a:prstDash val="solid"/>
            <a:headEnd type="none" w="sm" len="sm"/>
            <a:tailEnd type="arrow" w="med" len="sm"/>
          </a:ln>
        </p:spPr>
      </p:sp>
      <p:sp>
        <p:nvSpPr>
          <p:cNvPr id="9" name="AutoShape 9"/>
          <p:cNvSpPr/>
          <p:nvPr/>
        </p:nvSpPr>
        <p:spPr>
          <a:xfrm rot="5399999">
            <a:off x="8881702" y="6693341"/>
            <a:ext cx="605839" cy="0"/>
          </a:xfrm>
          <a:prstGeom prst="line">
            <a:avLst/>
          </a:prstGeom>
          <a:ln w="38100" cap="flat">
            <a:solidFill>
              <a:srgbClr val="000000"/>
            </a:solidFill>
            <a:prstDash val="solid"/>
            <a:headEnd type="none" w="sm" len="sm"/>
            <a:tailEnd type="arrow" w="med" len="sm"/>
          </a:ln>
        </p:spPr>
      </p:sp>
      <p:sp>
        <p:nvSpPr>
          <p:cNvPr id="10" name="AutoShape 10"/>
          <p:cNvSpPr/>
          <p:nvPr/>
        </p:nvSpPr>
        <p:spPr>
          <a:xfrm rot="5399999">
            <a:off x="8902013" y="7707297"/>
            <a:ext cx="605839" cy="0"/>
          </a:xfrm>
          <a:prstGeom prst="line">
            <a:avLst/>
          </a:prstGeom>
          <a:ln w="38100" cap="flat">
            <a:solidFill>
              <a:srgbClr val="000000"/>
            </a:solidFill>
            <a:prstDash val="solid"/>
            <a:headEnd type="none" w="sm" len="sm"/>
            <a:tailEnd type="arrow" w="med" len="sm"/>
          </a:ln>
        </p:spPr>
      </p:sp>
      <p:sp>
        <p:nvSpPr>
          <p:cNvPr id="11" name="AutoShape 11"/>
          <p:cNvSpPr/>
          <p:nvPr/>
        </p:nvSpPr>
        <p:spPr>
          <a:xfrm rot="5399999">
            <a:off x="8902013" y="8781907"/>
            <a:ext cx="605839" cy="0"/>
          </a:xfrm>
          <a:prstGeom prst="line">
            <a:avLst/>
          </a:prstGeom>
          <a:ln w="38100" cap="flat">
            <a:solidFill>
              <a:srgbClr val="000000"/>
            </a:solidFill>
            <a:prstDash val="solid"/>
            <a:headEnd type="none" w="sm" len="sm"/>
            <a:tailEnd type="arrow" w="med" len="sm"/>
          </a:ln>
        </p:spPr>
      </p:sp>
      <p:sp>
        <p:nvSpPr>
          <p:cNvPr id="12" name="AutoShape 12"/>
          <p:cNvSpPr/>
          <p:nvPr/>
        </p:nvSpPr>
        <p:spPr>
          <a:xfrm rot="10799999">
            <a:off x="9359398" y="5008133"/>
            <a:ext cx="605839" cy="0"/>
          </a:xfrm>
          <a:prstGeom prst="line">
            <a:avLst/>
          </a:prstGeom>
          <a:ln w="38100" cap="flat">
            <a:solidFill>
              <a:srgbClr val="000000"/>
            </a:solidFill>
            <a:prstDash val="solid"/>
            <a:headEnd type="none" w="sm" len="sm"/>
            <a:tailEnd type="arrow" w="med" len="sm"/>
          </a:ln>
        </p:spPr>
      </p:sp>
      <p:sp>
        <p:nvSpPr>
          <p:cNvPr id="13" name="AutoShape 13"/>
          <p:cNvSpPr/>
          <p:nvPr/>
        </p:nvSpPr>
        <p:spPr>
          <a:xfrm rot="10799999">
            <a:off x="9502884" y="8341651"/>
            <a:ext cx="605839" cy="0"/>
          </a:xfrm>
          <a:prstGeom prst="line">
            <a:avLst/>
          </a:prstGeom>
          <a:ln w="38100" cap="flat">
            <a:solidFill>
              <a:srgbClr val="000000"/>
            </a:solidFill>
            <a:prstDash val="solid"/>
            <a:headEnd type="none" w="sm" len="sm"/>
            <a:tailEnd type="arrow" w="med" len="sm"/>
          </a:ln>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337" t="3273" r="63"/>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957428" y="-141863"/>
            <a:ext cx="2603744" cy="2030603"/>
          </a:xfrm>
          <a:prstGeom prst="rect">
            <a:avLst/>
          </a:prstGeom>
        </p:spPr>
      </p:pic>
      <p:sp>
        <p:nvSpPr>
          <p:cNvPr id="4" name="AutoShape 4"/>
          <p:cNvSpPr/>
          <p:nvPr/>
        </p:nvSpPr>
        <p:spPr>
          <a:xfrm>
            <a:off x="-516366" y="3957066"/>
            <a:ext cx="18804366" cy="4173285"/>
          </a:xfrm>
          <a:prstGeom prst="rect">
            <a:avLst/>
          </a:prstGeom>
          <a:solidFill>
            <a:srgbClr val="806753">
              <a:alpha val="45882"/>
            </a:srgbClr>
          </a:solidFill>
        </p:spPr>
      </p:sp>
      <p:sp>
        <p:nvSpPr>
          <p:cNvPr id="5" name="TextBox 5"/>
          <p:cNvSpPr txBox="1"/>
          <p:nvPr/>
        </p:nvSpPr>
        <p:spPr>
          <a:xfrm>
            <a:off x="3924561" y="1985199"/>
            <a:ext cx="10165705"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Table of contents</a:t>
            </a:r>
          </a:p>
        </p:txBody>
      </p:sp>
      <p:sp>
        <p:nvSpPr>
          <p:cNvPr id="6" name="AutoShape 6"/>
          <p:cNvSpPr/>
          <p:nvPr/>
        </p:nvSpPr>
        <p:spPr>
          <a:xfrm>
            <a:off x="714864" y="4688888"/>
            <a:ext cx="4133708" cy="2709641"/>
          </a:xfrm>
          <a:prstGeom prst="rect">
            <a:avLst/>
          </a:prstGeom>
          <a:solidFill>
            <a:srgbClr val="806753"/>
          </a:solidFill>
        </p:spPr>
      </p:sp>
      <p:sp>
        <p:nvSpPr>
          <p:cNvPr id="7" name="AutoShape 7"/>
          <p:cNvSpPr/>
          <p:nvPr/>
        </p:nvSpPr>
        <p:spPr>
          <a:xfrm>
            <a:off x="5240517" y="4688888"/>
            <a:ext cx="3216936" cy="2709641"/>
          </a:xfrm>
          <a:prstGeom prst="rect">
            <a:avLst/>
          </a:prstGeom>
          <a:solidFill>
            <a:srgbClr val="806753"/>
          </a:solidFill>
        </p:spPr>
      </p:sp>
      <p:sp>
        <p:nvSpPr>
          <p:cNvPr id="8" name="AutoShape 8"/>
          <p:cNvSpPr/>
          <p:nvPr/>
        </p:nvSpPr>
        <p:spPr>
          <a:xfrm>
            <a:off x="9800478" y="4688888"/>
            <a:ext cx="3216936" cy="2709641"/>
          </a:xfrm>
          <a:prstGeom prst="rect">
            <a:avLst/>
          </a:prstGeom>
          <a:solidFill>
            <a:srgbClr val="806753"/>
          </a:solidFill>
        </p:spPr>
      </p:sp>
      <p:sp>
        <p:nvSpPr>
          <p:cNvPr id="9" name="AutoShape 9"/>
          <p:cNvSpPr/>
          <p:nvPr/>
        </p:nvSpPr>
        <p:spPr>
          <a:xfrm>
            <a:off x="14356199" y="4688888"/>
            <a:ext cx="3216936" cy="2709641"/>
          </a:xfrm>
          <a:prstGeom prst="rect">
            <a:avLst/>
          </a:prstGeom>
          <a:solidFill>
            <a:srgbClr val="806753"/>
          </a:solidFill>
        </p:spPr>
      </p:sp>
      <p:sp>
        <p:nvSpPr>
          <p:cNvPr id="10" name="TextBox 10"/>
          <p:cNvSpPr txBox="1"/>
          <p:nvPr/>
        </p:nvSpPr>
        <p:spPr>
          <a:xfrm>
            <a:off x="2044875" y="4507913"/>
            <a:ext cx="556915" cy="1658623"/>
          </a:xfrm>
          <a:prstGeom prst="rect">
            <a:avLst/>
          </a:prstGeom>
        </p:spPr>
        <p:txBody>
          <a:bodyPr lIns="0" tIns="0" rIns="0" bIns="0" rtlCol="0" anchor="t">
            <a:spAutoFit/>
          </a:bodyPr>
          <a:lstStyle/>
          <a:p>
            <a:pPr algn="ctr">
              <a:lnSpc>
                <a:spcPts val="13579"/>
              </a:lnSpc>
            </a:pPr>
            <a:r>
              <a:rPr lang="en-US" sz="9699" dirty="0">
                <a:solidFill>
                  <a:srgbClr val="FEF3EA"/>
                </a:solidFill>
                <a:latin typeface="Paytone One Bold"/>
              </a:rPr>
              <a:t>1</a:t>
            </a:r>
          </a:p>
        </p:txBody>
      </p:sp>
      <p:sp>
        <p:nvSpPr>
          <p:cNvPr id="11" name="TextBox 11"/>
          <p:cNvSpPr txBox="1"/>
          <p:nvPr/>
        </p:nvSpPr>
        <p:spPr>
          <a:xfrm>
            <a:off x="1397771" y="6481793"/>
            <a:ext cx="2526790" cy="615553"/>
          </a:xfrm>
          <a:prstGeom prst="rect">
            <a:avLst/>
          </a:prstGeom>
        </p:spPr>
        <p:txBody>
          <a:bodyPr wrap="square" lIns="0" tIns="0" rIns="0" bIns="0" rtlCol="0" anchor="t">
            <a:spAutoFit/>
          </a:bodyPr>
          <a:lstStyle/>
          <a:p>
            <a:pPr algn="ctr">
              <a:lnSpc>
                <a:spcPts val="4759"/>
              </a:lnSpc>
            </a:pPr>
            <a:r>
              <a:rPr lang="en-US" sz="3399" dirty="0" smtClean="0">
                <a:solidFill>
                  <a:srgbClr val="FEF3EA"/>
                </a:solidFill>
                <a:latin typeface="Noto Serif Display Black"/>
              </a:rPr>
              <a:t>Reading</a:t>
            </a:r>
            <a:endParaRPr lang="en-US" sz="3399" dirty="0">
              <a:solidFill>
                <a:srgbClr val="FEF3EA"/>
              </a:solidFill>
              <a:latin typeface="Noto Serif Display Black"/>
            </a:endParaRPr>
          </a:p>
        </p:txBody>
      </p:sp>
      <p:sp>
        <p:nvSpPr>
          <p:cNvPr id="12" name="AutoShape 12"/>
          <p:cNvSpPr/>
          <p:nvPr/>
        </p:nvSpPr>
        <p:spPr>
          <a:xfrm>
            <a:off x="829364" y="6166536"/>
            <a:ext cx="2987937" cy="0"/>
          </a:xfrm>
          <a:prstGeom prst="line">
            <a:avLst/>
          </a:prstGeom>
          <a:ln w="38100" cap="flat">
            <a:solidFill>
              <a:srgbClr val="FFFFFF"/>
            </a:solidFill>
            <a:prstDash val="sysDot"/>
            <a:headEnd type="none" w="sm" len="sm"/>
            <a:tailEnd type="none" w="sm" len="sm"/>
          </a:ln>
        </p:spPr>
      </p:sp>
      <p:sp>
        <p:nvSpPr>
          <p:cNvPr id="13" name="TextBox 13"/>
          <p:cNvSpPr txBox="1"/>
          <p:nvPr/>
        </p:nvSpPr>
        <p:spPr>
          <a:xfrm>
            <a:off x="6529898" y="4507913"/>
            <a:ext cx="638175" cy="1658623"/>
          </a:xfrm>
          <a:prstGeom prst="rect">
            <a:avLst/>
          </a:prstGeom>
        </p:spPr>
        <p:txBody>
          <a:bodyPr lIns="0" tIns="0" rIns="0" bIns="0" rtlCol="0" anchor="t">
            <a:spAutoFit/>
          </a:bodyPr>
          <a:lstStyle/>
          <a:p>
            <a:pPr algn="ctr">
              <a:lnSpc>
                <a:spcPts val="13579"/>
              </a:lnSpc>
            </a:pPr>
            <a:r>
              <a:rPr lang="en-US" sz="9699">
                <a:solidFill>
                  <a:srgbClr val="FEF3EA"/>
                </a:solidFill>
                <a:latin typeface="Paytone One Bold"/>
              </a:rPr>
              <a:t>2</a:t>
            </a:r>
          </a:p>
        </p:txBody>
      </p:sp>
      <p:sp>
        <p:nvSpPr>
          <p:cNvPr id="14" name="TextBox 14"/>
          <p:cNvSpPr txBox="1"/>
          <p:nvPr/>
        </p:nvSpPr>
        <p:spPr>
          <a:xfrm>
            <a:off x="5493740" y="6481793"/>
            <a:ext cx="2710490" cy="615553"/>
          </a:xfrm>
          <a:prstGeom prst="rect">
            <a:avLst/>
          </a:prstGeom>
        </p:spPr>
        <p:txBody>
          <a:bodyPr wrap="square" lIns="0" tIns="0" rIns="0" bIns="0" rtlCol="0" anchor="t">
            <a:spAutoFit/>
          </a:bodyPr>
          <a:lstStyle/>
          <a:p>
            <a:pPr algn="ctr">
              <a:lnSpc>
                <a:spcPts val="4759"/>
              </a:lnSpc>
            </a:pPr>
            <a:r>
              <a:rPr lang="en-US" sz="3399" dirty="0">
                <a:solidFill>
                  <a:srgbClr val="FEF3EA"/>
                </a:solidFill>
                <a:latin typeface="Noto Serif Display Black"/>
              </a:rPr>
              <a:t>Translate</a:t>
            </a:r>
          </a:p>
        </p:txBody>
      </p:sp>
      <p:sp>
        <p:nvSpPr>
          <p:cNvPr id="15" name="AutoShape 15"/>
          <p:cNvSpPr/>
          <p:nvPr/>
        </p:nvSpPr>
        <p:spPr>
          <a:xfrm>
            <a:off x="5355017" y="6166536"/>
            <a:ext cx="2987937" cy="0"/>
          </a:xfrm>
          <a:prstGeom prst="line">
            <a:avLst/>
          </a:prstGeom>
          <a:ln w="38100" cap="flat">
            <a:solidFill>
              <a:srgbClr val="FFFFFF"/>
            </a:solidFill>
            <a:prstDash val="sysDot"/>
            <a:headEnd type="none" w="sm" len="sm"/>
            <a:tailEnd type="none" w="sm" len="sm"/>
          </a:ln>
        </p:spPr>
      </p:sp>
      <p:sp>
        <p:nvSpPr>
          <p:cNvPr id="16" name="TextBox 16"/>
          <p:cNvSpPr txBox="1"/>
          <p:nvPr/>
        </p:nvSpPr>
        <p:spPr>
          <a:xfrm>
            <a:off x="11086808" y="4507913"/>
            <a:ext cx="644277" cy="1658623"/>
          </a:xfrm>
          <a:prstGeom prst="rect">
            <a:avLst/>
          </a:prstGeom>
        </p:spPr>
        <p:txBody>
          <a:bodyPr lIns="0" tIns="0" rIns="0" bIns="0" rtlCol="0" anchor="t">
            <a:spAutoFit/>
          </a:bodyPr>
          <a:lstStyle/>
          <a:p>
            <a:pPr algn="ctr">
              <a:lnSpc>
                <a:spcPts val="13579"/>
              </a:lnSpc>
            </a:pPr>
            <a:r>
              <a:rPr lang="en-US" sz="9699">
                <a:solidFill>
                  <a:srgbClr val="FEF3EA"/>
                </a:solidFill>
                <a:latin typeface="Paytone One Bold"/>
              </a:rPr>
              <a:t>3</a:t>
            </a:r>
          </a:p>
        </p:txBody>
      </p:sp>
      <p:sp>
        <p:nvSpPr>
          <p:cNvPr id="17" name="TextBox 17"/>
          <p:cNvSpPr txBox="1"/>
          <p:nvPr/>
        </p:nvSpPr>
        <p:spPr>
          <a:xfrm>
            <a:off x="10100896" y="6481793"/>
            <a:ext cx="2616101" cy="580390"/>
          </a:xfrm>
          <a:prstGeom prst="rect">
            <a:avLst/>
          </a:prstGeom>
        </p:spPr>
        <p:txBody>
          <a:bodyPr lIns="0" tIns="0" rIns="0" bIns="0" rtlCol="0" anchor="t">
            <a:spAutoFit/>
          </a:bodyPr>
          <a:lstStyle/>
          <a:p>
            <a:pPr algn="ctr">
              <a:lnSpc>
                <a:spcPts val="4759"/>
              </a:lnSpc>
            </a:pPr>
            <a:r>
              <a:rPr lang="en-US" sz="3399">
                <a:solidFill>
                  <a:srgbClr val="FEF3EA"/>
                </a:solidFill>
                <a:latin typeface="Noto Serif Display Black"/>
              </a:rPr>
              <a:t>Vocabulary</a:t>
            </a:r>
          </a:p>
        </p:txBody>
      </p:sp>
      <p:sp>
        <p:nvSpPr>
          <p:cNvPr id="18" name="AutoShape 18"/>
          <p:cNvSpPr/>
          <p:nvPr/>
        </p:nvSpPr>
        <p:spPr>
          <a:xfrm>
            <a:off x="9914978" y="6166536"/>
            <a:ext cx="2987937" cy="0"/>
          </a:xfrm>
          <a:prstGeom prst="line">
            <a:avLst/>
          </a:prstGeom>
          <a:ln w="38100" cap="flat">
            <a:solidFill>
              <a:srgbClr val="FFFFFF"/>
            </a:solidFill>
            <a:prstDash val="sysDot"/>
            <a:headEnd type="none" w="sm" len="sm"/>
            <a:tailEnd type="none" w="sm" len="sm"/>
          </a:ln>
        </p:spPr>
      </p:sp>
      <p:sp>
        <p:nvSpPr>
          <p:cNvPr id="19" name="TextBox 19"/>
          <p:cNvSpPr txBox="1"/>
          <p:nvPr/>
        </p:nvSpPr>
        <p:spPr>
          <a:xfrm>
            <a:off x="15566308" y="4507913"/>
            <a:ext cx="782241" cy="1658623"/>
          </a:xfrm>
          <a:prstGeom prst="rect">
            <a:avLst/>
          </a:prstGeom>
        </p:spPr>
        <p:txBody>
          <a:bodyPr lIns="0" tIns="0" rIns="0" bIns="0" rtlCol="0" anchor="t">
            <a:spAutoFit/>
          </a:bodyPr>
          <a:lstStyle/>
          <a:p>
            <a:pPr algn="ctr">
              <a:lnSpc>
                <a:spcPts val="13579"/>
              </a:lnSpc>
            </a:pPr>
            <a:r>
              <a:rPr lang="en-US" sz="9699">
                <a:solidFill>
                  <a:srgbClr val="FEF3EA"/>
                </a:solidFill>
                <a:latin typeface="Paytone One Bold"/>
              </a:rPr>
              <a:t>4</a:t>
            </a:r>
          </a:p>
        </p:txBody>
      </p:sp>
      <p:sp>
        <p:nvSpPr>
          <p:cNvPr id="20" name="TextBox 20"/>
          <p:cNvSpPr txBox="1"/>
          <p:nvPr/>
        </p:nvSpPr>
        <p:spPr>
          <a:xfrm>
            <a:off x="15011400" y="6481793"/>
            <a:ext cx="1475409" cy="615553"/>
          </a:xfrm>
          <a:prstGeom prst="rect">
            <a:avLst/>
          </a:prstGeom>
        </p:spPr>
        <p:txBody>
          <a:bodyPr wrap="square" lIns="0" tIns="0" rIns="0" bIns="0" rtlCol="0" anchor="t">
            <a:spAutoFit/>
          </a:bodyPr>
          <a:lstStyle/>
          <a:p>
            <a:pPr algn="ctr">
              <a:lnSpc>
                <a:spcPts val="4759"/>
              </a:lnSpc>
            </a:pPr>
            <a:r>
              <a:rPr lang="en-US" sz="3399" dirty="0">
                <a:solidFill>
                  <a:srgbClr val="FEF3EA"/>
                </a:solidFill>
                <a:latin typeface="Noto Serif Display Black"/>
              </a:rPr>
              <a:t>Q&amp;A</a:t>
            </a:r>
          </a:p>
        </p:txBody>
      </p:sp>
      <p:sp>
        <p:nvSpPr>
          <p:cNvPr id="21" name="AutoShape 21"/>
          <p:cNvSpPr/>
          <p:nvPr/>
        </p:nvSpPr>
        <p:spPr>
          <a:xfrm>
            <a:off x="14463459" y="6166536"/>
            <a:ext cx="2987937" cy="0"/>
          </a:xfrm>
          <a:prstGeom prst="line">
            <a:avLst/>
          </a:prstGeom>
          <a:ln w="38100" cap="flat">
            <a:solidFill>
              <a:srgbClr val="FFFFFF"/>
            </a:solidFill>
            <a:prstDash val="sysDot"/>
            <a:headEnd type="none" w="sm" len="sm"/>
            <a:tailEnd type="none" w="sm" len="sm"/>
          </a:ln>
        </p:spPr>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grpSp>
        <p:nvGrpSpPr>
          <p:cNvPr id="2" name="Group 2"/>
          <p:cNvGrpSpPr/>
          <p:nvPr/>
        </p:nvGrpSpPr>
        <p:grpSpPr>
          <a:xfrm>
            <a:off x="0" y="2236997"/>
            <a:ext cx="18288000" cy="5849151"/>
            <a:chOff x="0" y="0"/>
            <a:chExt cx="4816593" cy="1540517"/>
          </a:xfrm>
        </p:grpSpPr>
        <p:sp>
          <p:nvSpPr>
            <p:cNvPr id="3" name="Freeform 3"/>
            <p:cNvSpPr/>
            <p:nvPr/>
          </p:nvSpPr>
          <p:spPr>
            <a:xfrm>
              <a:off x="0" y="0"/>
              <a:ext cx="4816592" cy="1540517"/>
            </a:xfrm>
            <a:custGeom>
              <a:avLst/>
              <a:gdLst/>
              <a:ahLst/>
              <a:cxnLst/>
              <a:rect l="l" t="t" r="r" b="b"/>
              <a:pathLst>
                <a:path w="4816592" h="1540517">
                  <a:moveTo>
                    <a:pt x="0" y="0"/>
                  </a:moveTo>
                  <a:lnTo>
                    <a:pt x="4816592" y="0"/>
                  </a:lnTo>
                  <a:lnTo>
                    <a:pt x="4816592" y="1540517"/>
                  </a:lnTo>
                  <a:lnTo>
                    <a:pt x="0" y="1540517"/>
                  </a:lnTo>
                  <a:close/>
                </a:path>
              </a:pathLst>
            </a:custGeom>
            <a:solidFill>
              <a:srgbClr val="000000">
                <a:alpha val="0"/>
              </a:srgbClr>
            </a:solidFill>
            <a:ln w="38100">
              <a:solidFill>
                <a:srgbClr val="D8AD74"/>
              </a:solidFill>
            </a:ln>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664"/>
                </a:lnSpc>
              </a:pPr>
              <a:endParaRPr/>
            </a:p>
          </p:txBody>
        </p:sp>
      </p:grpSp>
      <p:sp>
        <p:nvSpPr>
          <p:cNvPr id="5" name="TextBox 5"/>
          <p:cNvSpPr txBox="1"/>
          <p:nvPr/>
        </p:nvSpPr>
        <p:spPr>
          <a:xfrm>
            <a:off x="705387" y="568917"/>
            <a:ext cx="7247434" cy="1265556"/>
          </a:xfrm>
          <a:prstGeom prst="rect">
            <a:avLst/>
          </a:prstGeom>
        </p:spPr>
        <p:txBody>
          <a:bodyPr lIns="0" tIns="0" rIns="0" bIns="0" rtlCol="0" anchor="t">
            <a:spAutoFit/>
          </a:bodyPr>
          <a:lstStyle/>
          <a:p>
            <a:pPr>
              <a:lnSpc>
                <a:spcPts val="5004"/>
              </a:lnSpc>
            </a:pPr>
            <a:r>
              <a:rPr lang="en-US" sz="3849" spc="115">
                <a:solidFill>
                  <a:srgbClr val="000000"/>
                </a:solidFill>
                <a:latin typeface="Josefin Sans Regular Bold"/>
              </a:rPr>
              <a:t>Question 4: </a:t>
            </a:r>
            <a:r>
              <a:rPr lang="en-US" sz="3849" spc="115">
                <a:solidFill>
                  <a:srgbClr val="FF3131"/>
                </a:solidFill>
                <a:latin typeface="Josefin Sans Regular Bold"/>
              </a:rPr>
              <a:t>Cracks</a:t>
            </a:r>
          </a:p>
          <a:p>
            <a:pPr>
              <a:lnSpc>
                <a:spcPts val="5004"/>
              </a:lnSpc>
              <a:spcBef>
                <a:spcPct val="0"/>
              </a:spcBef>
            </a:pPr>
            <a:r>
              <a:rPr lang="en-US" sz="3849" spc="115">
                <a:solidFill>
                  <a:srgbClr val="000000"/>
                </a:solidFill>
                <a:latin typeface="Josefin Sans Regular Bold"/>
              </a:rPr>
              <a:t>Location: Paragraph 3- line 11 </a:t>
            </a:r>
          </a:p>
        </p:txBody>
      </p:sp>
      <p:sp>
        <p:nvSpPr>
          <p:cNvPr id="6" name="TextBox 6"/>
          <p:cNvSpPr txBox="1"/>
          <p:nvPr/>
        </p:nvSpPr>
        <p:spPr>
          <a:xfrm>
            <a:off x="270535" y="2444725"/>
            <a:ext cx="17746929" cy="5395596"/>
          </a:xfrm>
          <a:prstGeom prst="rect">
            <a:avLst/>
          </a:prstGeom>
        </p:spPr>
        <p:txBody>
          <a:bodyPr lIns="0" tIns="0" rIns="0" bIns="0" rtlCol="0" anchor="t">
            <a:spAutoFit/>
          </a:bodyPr>
          <a:lstStyle/>
          <a:p>
            <a:pPr algn="just">
              <a:lnSpc>
                <a:spcPts val="5394"/>
              </a:lnSpc>
              <a:spcBef>
                <a:spcPct val="0"/>
              </a:spcBef>
            </a:pPr>
            <a:r>
              <a:rPr lang="en-US" sz="4149" spc="124">
                <a:solidFill>
                  <a:srgbClr val="000000"/>
                </a:solidFill>
                <a:latin typeface="Josefin Sans Regular"/>
              </a:rPr>
              <a:t>Sedimentary rocks (including limestone) are usually laid down in almost horizontal layers or beds which may be of any thickness, but most commonly of 5-7.5 cm. These beds may accumulate to a total thickness of about a hundred meters. </a:t>
            </a:r>
            <a:r>
              <a:rPr lang="en-US" sz="4149" spc="124">
                <a:solidFill>
                  <a:srgbClr val="FF3131"/>
                </a:solidFill>
                <a:latin typeface="Josefin Sans Regular"/>
              </a:rPr>
              <a:t>Pure limestone is brittle, and folding due to earth </a:t>
            </a:r>
            <a:r>
              <a:rPr lang="en-US" sz="4149" u="sng" spc="124">
                <a:solidFill>
                  <a:srgbClr val="FF9A00"/>
                </a:solidFill>
                <a:latin typeface="Josefin Sans Regular"/>
              </a:rPr>
              <a:t>movements causes</a:t>
            </a:r>
            <a:r>
              <a:rPr lang="en-US" sz="4149" spc="124">
                <a:solidFill>
                  <a:srgbClr val="FF3131"/>
                </a:solidFill>
                <a:latin typeface="Josefin Sans Regular"/>
              </a:rPr>
              <a:t> cracks along the partings, and joints at angles to them.</a:t>
            </a:r>
            <a:r>
              <a:rPr lang="en-US" sz="4149" spc="124">
                <a:solidFill>
                  <a:srgbClr val="000000"/>
                </a:solidFill>
                <a:latin typeface="Josefin Sans Regular"/>
              </a:rPr>
              <a:t> Rainwater percolates down through the soil and the fractures in the underlying rocks to the water table, below which all cavities and pores are filled with water. </a:t>
            </a:r>
          </a:p>
        </p:txBody>
      </p:sp>
      <p:sp>
        <p:nvSpPr>
          <p:cNvPr id="7" name="TextBox 7"/>
          <p:cNvSpPr txBox="1"/>
          <p:nvPr/>
        </p:nvSpPr>
        <p:spPr>
          <a:xfrm>
            <a:off x="440065" y="8597001"/>
            <a:ext cx="10680845" cy="1265447"/>
          </a:xfrm>
          <a:prstGeom prst="rect">
            <a:avLst/>
          </a:prstGeom>
        </p:spPr>
        <p:txBody>
          <a:bodyPr lIns="0" tIns="0" rIns="0" bIns="0" rtlCol="0" anchor="t">
            <a:spAutoFit/>
          </a:bodyPr>
          <a:lstStyle/>
          <a:p>
            <a:pPr>
              <a:lnSpc>
                <a:spcPts val="5004"/>
              </a:lnSpc>
            </a:pPr>
            <a:r>
              <a:rPr lang="en-US" sz="3849" spc="115">
                <a:solidFill>
                  <a:srgbClr val="000000"/>
                </a:solidFill>
                <a:latin typeface="Josefin Sans Regular"/>
              </a:rPr>
              <a:t>Movement= moving</a:t>
            </a:r>
          </a:p>
          <a:p>
            <a:pPr>
              <a:lnSpc>
                <a:spcPts val="5004"/>
              </a:lnSpc>
              <a:spcBef>
                <a:spcPct val="0"/>
              </a:spcBef>
            </a:pPr>
            <a:r>
              <a:rPr lang="en-US" sz="3849" spc="115">
                <a:solidFill>
                  <a:srgbClr val="000000"/>
                </a:solidFill>
                <a:latin typeface="Josefin Sans Regular"/>
              </a:rPr>
              <a:t>Causes= creating</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TextBox 2"/>
          <p:cNvSpPr txBox="1"/>
          <p:nvPr/>
        </p:nvSpPr>
        <p:spPr>
          <a:xfrm>
            <a:off x="5531785" y="2790762"/>
            <a:ext cx="7645111" cy="538008"/>
          </a:xfrm>
          <a:prstGeom prst="rect">
            <a:avLst/>
          </a:prstGeom>
        </p:spPr>
        <p:txBody>
          <a:bodyPr lIns="0" tIns="0" rIns="0" bIns="0" rtlCol="0" anchor="t">
            <a:spAutoFit/>
          </a:bodyPr>
          <a:lstStyle/>
          <a:p>
            <a:pPr algn="l">
              <a:lnSpc>
                <a:spcPts val="4330"/>
              </a:lnSpc>
            </a:pPr>
            <a:r>
              <a:rPr lang="en-US" sz="3093" spc="123">
                <a:solidFill>
                  <a:srgbClr val="FEF3EA"/>
                </a:solidFill>
                <a:latin typeface="Paytone One Bold"/>
              </a:rPr>
              <a:t>THE CREATION OF LIMESTONE CAVES</a:t>
            </a:r>
          </a:p>
        </p:txBody>
      </p:sp>
      <p:sp>
        <p:nvSpPr>
          <p:cNvPr id="3" name="TextBox 3"/>
          <p:cNvSpPr txBox="1"/>
          <p:nvPr/>
        </p:nvSpPr>
        <p:spPr>
          <a:xfrm>
            <a:off x="1945737" y="-57150"/>
            <a:ext cx="14396527" cy="935990"/>
          </a:xfrm>
          <a:prstGeom prst="rect">
            <a:avLst/>
          </a:prstGeom>
        </p:spPr>
        <p:txBody>
          <a:bodyPr lIns="0" tIns="0" rIns="0" bIns="0" rtlCol="0" anchor="t">
            <a:spAutoFit/>
          </a:bodyPr>
          <a:lstStyle/>
          <a:p>
            <a:pPr algn="ctr">
              <a:lnSpc>
                <a:spcPts val="7539"/>
              </a:lnSpc>
            </a:pPr>
            <a:r>
              <a:rPr lang="en-US" sz="5799">
                <a:solidFill>
                  <a:srgbClr val="806753"/>
                </a:solidFill>
                <a:latin typeface="Paytone One"/>
              </a:rPr>
              <a:t>Question 4-8</a:t>
            </a:r>
          </a:p>
        </p:txBody>
      </p:sp>
      <p:sp>
        <p:nvSpPr>
          <p:cNvPr id="4" name="TextBox 4"/>
          <p:cNvSpPr txBox="1"/>
          <p:nvPr/>
        </p:nvSpPr>
        <p:spPr>
          <a:xfrm>
            <a:off x="5531785" y="2790762"/>
            <a:ext cx="7645111" cy="538008"/>
          </a:xfrm>
          <a:prstGeom prst="rect">
            <a:avLst/>
          </a:prstGeom>
        </p:spPr>
        <p:txBody>
          <a:bodyPr lIns="0" tIns="0" rIns="0" bIns="0" rtlCol="0" anchor="t">
            <a:spAutoFit/>
          </a:bodyPr>
          <a:lstStyle/>
          <a:p>
            <a:pPr algn="l">
              <a:lnSpc>
                <a:spcPts val="4330"/>
              </a:lnSpc>
            </a:pPr>
            <a:r>
              <a:rPr lang="en-US" sz="3093" spc="123">
                <a:solidFill>
                  <a:srgbClr val="FEF3EA"/>
                </a:solidFill>
                <a:latin typeface="Paytone One Bold"/>
              </a:rPr>
              <a:t>THE CREATION OF LIMESTONE CAVES</a:t>
            </a:r>
          </a:p>
        </p:txBody>
      </p:sp>
      <p:sp>
        <p:nvSpPr>
          <p:cNvPr id="5" name="TextBox 5"/>
          <p:cNvSpPr txBox="1"/>
          <p:nvPr/>
        </p:nvSpPr>
        <p:spPr>
          <a:xfrm>
            <a:off x="2366417" y="806736"/>
            <a:ext cx="13975846" cy="8838276"/>
          </a:xfrm>
          <a:prstGeom prst="rect">
            <a:avLst/>
          </a:prstGeom>
        </p:spPr>
        <p:txBody>
          <a:bodyPr lIns="0" tIns="0" rIns="0" bIns="0" rtlCol="0" anchor="t">
            <a:spAutoFit/>
          </a:bodyPr>
          <a:lstStyle/>
          <a:p>
            <a:pPr algn="ctr">
              <a:lnSpc>
                <a:spcPts val="4686"/>
              </a:lnSpc>
            </a:pPr>
            <a:r>
              <a:rPr lang="en-US" sz="3347">
                <a:solidFill>
                  <a:srgbClr val="000000"/>
                </a:solidFill>
                <a:latin typeface="Josefin Sans Regular"/>
              </a:rPr>
              <a:t>limestone forms thick layers</a:t>
            </a:r>
          </a:p>
          <a:p>
            <a:pPr algn="ctr">
              <a:lnSpc>
                <a:spcPts val="4686"/>
              </a:lnSpc>
            </a:pPr>
            <a:r>
              <a:rPr lang="en-US" sz="3347">
                <a:solidFill>
                  <a:srgbClr val="000000"/>
                </a:solidFill>
                <a:latin typeface="Josefin Sans Regular"/>
              </a:rPr>
              <a:t> </a:t>
            </a:r>
          </a:p>
          <a:p>
            <a:pPr algn="ctr">
              <a:lnSpc>
                <a:spcPts val="4686"/>
              </a:lnSpc>
            </a:pPr>
            <a:r>
              <a:rPr lang="en-US" sz="3347">
                <a:solidFill>
                  <a:srgbClr val="000000"/>
                </a:solidFill>
                <a:latin typeface="Josefin Sans Regular"/>
              </a:rPr>
              <a:t>earth moves creating 4 </a:t>
            </a:r>
            <a:r>
              <a:rPr lang="en-US" sz="3347">
                <a:solidFill>
                  <a:srgbClr val="FF3131"/>
                </a:solidFill>
                <a:latin typeface="Josefin Sans Regular"/>
              </a:rPr>
              <a:t>Cracks </a:t>
            </a:r>
            <a:r>
              <a:rPr lang="en-US" sz="3347">
                <a:solidFill>
                  <a:srgbClr val="000000"/>
                </a:solidFill>
                <a:latin typeface="Josefin Sans Regular"/>
              </a:rPr>
              <a:t>at partings</a:t>
            </a:r>
          </a:p>
          <a:p>
            <a:pPr algn="ctr">
              <a:lnSpc>
                <a:spcPts val="4686"/>
              </a:lnSpc>
            </a:pPr>
            <a:endParaRPr lang="en-US" sz="3347">
              <a:solidFill>
                <a:srgbClr val="000000"/>
              </a:solidFill>
              <a:latin typeface="Josefin Sans Regular"/>
            </a:endParaRPr>
          </a:p>
          <a:p>
            <a:pPr algn="ctr">
              <a:lnSpc>
                <a:spcPts val="4686"/>
              </a:lnSpc>
            </a:pPr>
            <a:r>
              <a:rPr lang="en-US" sz="3347">
                <a:solidFill>
                  <a:srgbClr val="000000"/>
                </a:solidFill>
                <a:latin typeface="Josefin Sans Regular"/>
              </a:rPr>
              <a:t>rainwater </a:t>
            </a:r>
            <a:r>
              <a:rPr lang="en-US" sz="3347" u="sng">
                <a:solidFill>
                  <a:srgbClr val="FF9A00"/>
                </a:solidFill>
                <a:latin typeface="Josefin Sans Regular"/>
              </a:rPr>
              <a:t>trickling down</a:t>
            </a:r>
            <a:r>
              <a:rPr lang="en-US" sz="3347">
                <a:solidFill>
                  <a:srgbClr val="000000"/>
                </a:solidFill>
                <a:latin typeface="Josefin Sans Regular"/>
              </a:rPr>
              <a:t> through the soil and 5 </a:t>
            </a:r>
            <a:r>
              <a:rPr lang="en-US" sz="3347">
                <a:solidFill>
                  <a:srgbClr val="FF3131"/>
                </a:solidFill>
                <a:latin typeface="Josefin Sans Regular"/>
              </a:rPr>
              <a:t>Fractures </a:t>
            </a:r>
            <a:r>
              <a:rPr lang="en-US" sz="3347">
                <a:solidFill>
                  <a:srgbClr val="000000"/>
                </a:solidFill>
                <a:latin typeface="Josefin Sans Regular"/>
              </a:rPr>
              <a:t>in rocks</a:t>
            </a:r>
          </a:p>
          <a:p>
            <a:pPr algn="ctr">
              <a:lnSpc>
                <a:spcPts val="4686"/>
              </a:lnSpc>
            </a:pPr>
            <a:r>
              <a:rPr lang="en-US" sz="3347">
                <a:solidFill>
                  <a:srgbClr val="000000"/>
                </a:solidFill>
                <a:latin typeface="Josefin Sans Regular"/>
              </a:rPr>
              <a:t> </a:t>
            </a:r>
          </a:p>
          <a:p>
            <a:pPr algn="ctr">
              <a:lnSpc>
                <a:spcPts val="4686"/>
              </a:lnSpc>
            </a:pPr>
            <a:r>
              <a:rPr lang="en-US" sz="3347">
                <a:solidFill>
                  <a:srgbClr val="000000"/>
                </a:solidFill>
                <a:latin typeface="Josefin Sans Regular"/>
              </a:rPr>
              <a:t>to the water table     acidic water</a:t>
            </a:r>
          </a:p>
          <a:p>
            <a:pPr algn="ctr">
              <a:lnSpc>
                <a:spcPts val="4686"/>
              </a:lnSpc>
            </a:pPr>
            <a:r>
              <a:rPr lang="en-US" sz="3347">
                <a:solidFill>
                  <a:srgbClr val="000000"/>
                </a:solidFill>
                <a:latin typeface="Josefin Sans Regular"/>
              </a:rPr>
              <a:t> </a:t>
            </a:r>
          </a:p>
          <a:p>
            <a:pPr algn="ctr">
              <a:lnSpc>
                <a:spcPts val="4686"/>
              </a:lnSpc>
            </a:pPr>
            <a:r>
              <a:rPr lang="en-US" sz="3347">
                <a:solidFill>
                  <a:srgbClr val="000000"/>
                </a:solidFill>
                <a:latin typeface="Josefin Sans Regular"/>
              </a:rPr>
              <a:t>dissolves limestone along joints</a:t>
            </a:r>
          </a:p>
          <a:p>
            <a:pPr algn="ctr">
              <a:lnSpc>
                <a:spcPts val="4686"/>
              </a:lnSpc>
            </a:pPr>
            <a:r>
              <a:rPr lang="en-US" sz="3347">
                <a:solidFill>
                  <a:srgbClr val="000000"/>
                </a:solidFill>
                <a:latin typeface="Josefin Sans Regular"/>
              </a:rPr>
              <a:t> </a:t>
            </a:r>
          </a:p>
          <a:p>
            <a:pPr algn="ctr">
              <a:lnSpc>
                <a:spcPts val="4686"/>
              </a:lnSpc>
            </a:pPr>
            <a:r>
              <a:rPr lang="en-US" sz="3347">
                <a:solidFill>
                  <a:srgbClr val="000000"/>
                </a:solidFill>
                <a:latin typeface="Josefin Sans Regular"/>
              </a:rPr>
              <a:t>once 6....</a:t>
            </a:r>
            <a:r>
              <a:rPr lang="en-US" sz="3347">
                <a:solidFill>
                  <a:srgbClr val="FF3131"/>
                </a:solidFill>
                <a:latin typeface="Josefin Sans Regular"/>
              </a:rPr>
              <a:t> </a:t>
            </a:r>
            <a:r>
              <a:rPr lang="en-US" sz="3347">
                <a:solidFill>
                  <a:srgbClr val="000000"/>
                </a:solidFill>
                <a:latin typeface="Josefin Sans Regular"/>
              </a:rPr>
              <a:t>opened</a:t>
            </a:r>
          </a:p>
          <a:p>
            <a:pPr algn="ctr">
              <a:lnSpc>
                <a:spcPts val="4686"/>
              </a:lnSpc>
            </a:pPr>
            <a:r>
              <a:rPr lang="en-US" sz="3347">
                <a:solidFill>
                  <a:srgbClr val="000000"/>
                </a:solidFill>
                <a:latin typeface="Josefin Sans Regular"/>
              </a:rPr>
              <a:t> </a:t>
            </a:r>
          </a:p>
          <a:p>
            <a:pPr algn="ctr">
              <a:lnSpc>
                <a:spcPts val="4686"/>
              </a:lnSpc>
            </a:pPr>
            <a:r>
              <a:rPr lang="en-US" sz="3347">
                <a:solidFill>
                  <a:srgbClr val="000000"/>
                </a:solidFill>
                <a:latin typeface="Josefin Sans Regular"/>
              </a:rPr>
              <a:t>extended by sand/pebbles     taken along by 7....</a:t>
            </a:r>
            <a:r>
              <a:rPr lang="en-US" sz="3347">
                <a:solidFill>
                  <a:srgbClr val="FF3131"/>
                </a:solidFill>
                <a:latin typeface="Josefin Sans Regular"/>
              </a:rPr>
              <a:t> </a:t>
            </a:r>
          </a:p>
          <a:p>
            <a:pPr algn="ctr">
              <a:lnSpc>
                <a:spcPts val="4686"/>
              </a:lnSpc>
            </a:pPr>
            <a:endParaRPr lang="en-US" sz="3347">
              <a:solidFill>
                <a:srgbClr val="FF3131"/>
              </a:solidFill>
              <a:latin typeface="Josefin Sans Regular"/>
            </a:endParaRPr>
          </a:p>
          <a:p>
            <a:pPr algn="ctr">
              <a:lnSpc>
                <a:spcPts val="4686"/>
              </a:lnSpc>
            </a:pPr>
            <a:r>
              <a:rPr lang="en-US" sz="3347">
                <a:solidFill>
                  <a:srgbClr val="000000"/>
                </a:solidFill>
                <a:latin typeface="Josefin Sans Regular"/>
              </a:rPr>
              <a:t>8....</a:t>
            </a:r>
            <a:r>
              <a:rPr lang="en-US" sz="3347">
                <a:solidFill>
                  <a:srgbClr val="FF3131"/>
                </a:solidFill>
                <a:latin typeface="Josefin Sans Regular"/>
              </a:rPr>
              <a:t> </a:t>
            </a:r>
            <a:r>
              <a:rPr lang="en-US" sz="3347">
                <a:solidFill>
                  <a:srgbClr val="000000"/>
                </a:solidFill>
                <a:latin typeface="Josefin Sans Regular"/>
              </a:rPr>
              <a:t>or silt and pebble accumulation changes stream course.</a:t>
            </a:r>
          </a:p>
        </p:txBody>
      </p:sp>
      <p:sp>
        <p:nvSpPr>
          <p:cNvPr id="6" name="AutoShape 6"/>
          <p:cNvSpPr/>
          <p:nvPr/>
        </p:nvSpPr>
        <p:spPr>
          <a:xfrm rot="5400000">
            <a:off x="9042520" y="1871783"/>
            <a:ext cx="539877" cy="0"/>
          </a:xfrm>
          <a:prstGeom prst="line">
            <a:avLst/>
          </a:prstGeom>
          <a:ln w="38100" cap="flat">
            <a:solidFill>
              <a:srgbClr val="000000"/>
            </a:solidFill>
            <a:prstDash val="solid"/>
            <a:headEnd type="none" w="sm" len="sm"/>
            <a:tailEnd type="arrow" w="med" len="sm"/>
          </a:ln>
        </p:spPr>
      </p:sp>
      <p:sp>
        <p:nvSpPr>
          <p:cNvPr id="7" name="AutoShape 7"/>
          <p:cNvSpPr/>
          <p:nvPr/>
        </p:nvSpPr>
        <p:spPr>
          <a:xfrm rot="5399999">
            <a:off x="9021079" y="2959588"/>
            <a:ext cx="624641" cy="0"/>
          </a:xfrm>
          <a:prstGeom prst="line">
            <a:avLst/>
          </a:prstGeom>
          <a:ln w="38100" cap="flat">
            <a:solidFill>
              <a:srgbClr val="000000"/>
            </a:solidFill>
            <a:prstDash val="solid"/>
            <a:headEnd type="none" w="sm" len="sm"/>
            <a:tailEnd type="arrow" w="med" len="sm"/>
          </a:ln>
        </p:spPr>
      </p:sp>
      <p:sp>
        <p:nvSpPr>
          <p:cNvPr id="8" name="AutoShape 8"/>
          <p:cNvSpPr/>
          <p:nvPr/>
        </p:nvSpPr>
        <p:spPr>
          <a:xfrm rot="5399999">
            <a:off x="9042020" y="4034785"/>
            <a:ext cx="624641" cy="0"/>
          </a:xfrm>
          <a:prstGeom prst="line">
            <a:avLst/>
          </a:prstGeom>
          <a:ln w="38100" cap="flat">
            <a:solidFill>
              <a:srgbClr val="000000"/>
            </a:solidFill>
            <a:prstDash val="solid"/>
            <a:headEnd type="none" w="sm" len="sm"/>
            <a:tailEnd type="arrow" w="med" len="sm"/>
          </a:ln>
        </p:spPr>
      </p:sp>
      <p:sp>
        <p:nvSpPr>
          <p:cNvPr id="9" name="AutoShape 9"/>
          <p:cNvSpPr/>
          <p:nvPr/>
        </p:nvSpPr>
        <p:spPr>
          <a:xfrm rot="5399999">
            <a:off x="9042020" y="5240161"/>
            <a:ext cx="624641" cy="0"/>
          </a:xfrm>
          <a:prstGeom prst="line">
            <a:avLst/>
          </a:prstGeom>
          <a:ln w="38100" cap="flat">
            <a:solidFill>
              <a:srgbClr val="000000"/>
            </a:solidFill>
            <a:prstDash val="solid"/>
            <a:headEnd type="none" w="sm" len="sm"/>
            <a:tailEnd type="arrow" w="med" len="sm"/>
          </a:ln>
        </p:spPr>
      </p:sp>
      <p:sp>
        <p:nvSpPr>
          <p:cNvPr id="10" name="AutoShape 10"/>
          <p:cNvSpPr/>
          <p:nvPr/>
        </p:nvSpPr>
        <p:spPr>
          <a:xfrm rot="5400000">
            <a:off x="9083902" y="6404660"/>
            <a:ext cx="624641" cy="0"/>
          </a:xfrm>
          <a:prstGeom prst="line">
            <a:avLst/>
          </a:prstGeom>
          <a:ln w="38100" cap="flat">
            <a:solidFill>
              <a:srgbClr val="000000"/>
            </a:solidFill>
            <a:prstDash val="solid"/>
            <a:headEnd type="none" w="sm" len="sm"/>
            <a:tailEnd type="arrow" w="med" len="sm"/>
          </a:ln>
        </p:spPr>
      </p:sp>
      <p:sp>
        <p:nvSpPr>
          <p:cNvPr id="11" name="AutoShape 11"/>
          <p:cNvSpPr/>
          <p:nvPr/>
        </p:nvSpPr>
        <p:spPr>
          <a:xfrm rot="5400000">
            <a:off x="9104843" y="7450083"/>
            <a:ext cx="624641" cy="0"/>
          </a:xfrm>
          <a:prstGeom prst="line">
            <a:avLst/>
          </a:prstGeom>
          <a:ln w="38100" cap="flat">
            <a:solidFill>
              <a:srgbClr val="000000"/>
            </a:solidFill>
            <a:prstDash val="solid"/>
            <a:headEnd type="none" w="sm" len="sm"/>
            <a:tailEnd type="arrow" w="med" len="sm"/>
          </a:ln>
        </p:spPr>
      </p:sp>
      <p:sp>
        <p:nvSpPr>
          <p:cNvPr id="12" name="AutoShape 12"/>
          <p:cNvSpPr/>
          <p:nvPr/>
        </p:nvSpPr>
        <p:spPr>
          <a:xfrm rot="5400000">
            <a:off x="9104843" y="8695592"/>
            <a:ext cx="624641" cy="0"/>
          </a:xfrm>
          <a:prstGeom prst="line">
            <a:avLst/>
          </a:prstGeom>
          <a:ln w="38100" cap="flat">
            <a:solidFill>
              <a:srgbClr val="000000"/>
            </a:solidFill>
            <a:prstDash val="solid"/>
            <a:headEnd type="none" w="sm" len="sm"/>
            <a:tailEnd type="arrow" w="med" len="sm"/>
          </a:ln>
        </p:spPr>
      </p:sp>
      <p:sp>
        <p:nvSpPr>
          <p:cNvPr id="13" name="AutoShape 13"/>
          <p:cNvSpPr/>
          <p:nvPr/>
        </p:nvSpPr>
        <p:spPr>
          <a:xfrm rot="10799999">
            <a:off x="9576423" y="4667151"/>
            <a:ext cx="624641" cy="0"/>
          </a:xfrm>
          <a:prstGeom prst="line">
            <a:avLst/>
          </a:prstGeom>
          <a:ln w="38100" cap="flat">
            <a:solidFill>
              <a:srgbClr val="000000"/>
            </a:solidFill>
            <a:prstDash val="solid"/>
            <a:headEnd type="none" w="sm" len="sm"/>
            <a:tailEnd type="arrow" w="med" len="sm"/>
          </a:ln>
        </p:spPr>
      </p:sp>
      <p:sp>
        <p:nvSpPr>
          <p:cNvPr id="14" name="AutoShape 14"/>
          <p:cNvSpPr/>
          <p:nvPr/>
        </p:nvSpPr>
        <p:spPr>
          <a:xfrm rot="10799999">
            <a:off x="9729255" y="8111419"/>
            <a:ext cx="624641" cy="0"/>
          </a:xfrm>
          <a:prstGeom prst="line">
            <a:avLst/>
          </a:prstGeom>
          <a:ln w="38100" cap="flat">
            <a:solidFill>
              <a:srgbClr val="000000"/>
            </a:solidFill>
            <a:prstDash val="solid"/>
            <a:headEnd type="none" w="sm" len="sm"/>
            <a:tailEnd type="arrow" w="med" len="sm"/>
          </a:ln>
        </p:spPr>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grpSp>
        <p:nvGrpSpPr>
          <p:cNvPr id="2" name="Group 2"/>
          <p:cNvGrpSpPr/>
          <p:nvPr/>
        </p:nvGrpSpPr>
        <p:grpSpPr>
          <a:xfrm>
            <a:off x="270535" y="2988513"/>
            <a:ext cx="18288000" cy="5679622"/>
            <a:chOff x="0" y="0"/>
            <a:chExt cx="4816593" cy="1495867"/>
          </a:xfrm>
        </p:grpSpPr>
        <p:sp>
          <p:nvSpPr>
            <p:cNvPr id="3" name="Freeform 3"/>
            <p:cNvSpPr/>
            <p:nvPr/>
          </p:nvSpPr>
          <p:spPr>
            <a:xfrm>
              <a:off x="0" y="0"/>
              <a:ext cx="4816592" cy="1495867"/>
            </a:xfrm>
            <a:custGeom>
              <a:avLst/>
              <a:gdLst/>
              <a:ahLst/>
              <a:cxnLst/>
              <a:rect l="l" t="t" r="r" b="b"/>
              <a:pathLst>
                <a:path w="4816592" h="1495867">
                  <a:moveTo>
                    <a:pt x="0" y="0"/>
                  </a:moveTo>
                  <a:lnTo>
                    <a:pt x="4816592" y="0"/>
                  </a:lnTo>
                  <a:lnTo>
                    <a:pt x="4816592" y="1495867"/>
                  </a:lnTo>
                  <a:lnTo>
                    <a:pt x="0" y="1495867"/>
                  </a:lnTo>
                  <a:close/>
                </a:path>
              </a:pathLst>
            </a:custGeom>
            <a:solidFill>
              <a:srgbClr val="000000">
                <a:alpha val="0"/>
              </a:srgbClr>
            </a:solidFill>
            <a:ln w="38100">
              <a:solidFill>
                <a:srgbClr val="D8AD74"/>
              </a:solidFill>
            </a:ln>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664"/>
                </a:lnSpc>
              </a:pPr>
              <a:endParaRPr/>
            </a:p>
          </p:txBody>
        </p:sp>
      </p:grpSp>
      <p:sp>
        <p:nvSpPr>
          <p:cNvPr id="5" name="TextBox 5"/>
          <p:cNvSpPr txBox="1"/>
          <p:nvPr/>
        </p:nvSpPr>
        <p:spPr>
          <a:xfrm>
            <a:off x="811343" y="971550"/>
            <a:ext cx="7353002" cy="1265556"/>
          </a:xfrm>
          <a:prstGeom prst="rect">
            <a:avLst/>
          </a:prstGeom>
        </p:spPr>
        <p:txBody>
          <a:bodyPr lIns="0" tIns="0" rIns="0" bIns="0" rtlCol="0" anchor="t">
            <a:spAutoFit/>
          </a:bodyPr>
          <a:lstStyle/>
          <a:p>
            <a:pPr>
              <a:lnSpc>
                <a:spcPts val="5004"/>
              </a:lnSpc>
            </a:pPr>
            <a:r>
              <a:rPr lang="en-US" sz="3849" spc="115">
                <a:solidFill>
                  <a:srgbClr val="000000"/>
                </a:solidFill>
                <a:latin typeface="Josefin Sans Regular Bold"/>
              </a:rPr>
              <a:t>Question 5: </a:t>
            </a:r>
            <a:r>
              <a:rPr lang="en-US" sz="3849" spc="115">
                <a:solidFill>
                  <a:srgbClr val="FF3131"/>
                </a:solidFill>
                <a:latin typeface="Josefin Sans Regular Bold"/>
              </a:rPr>
              <a:t>Fractures</a:t>
            </a:r>
          </a:p>
          <a:p>
            <a:pPr>
              <a:lnSpc>
                <a:spcPts val="5004"/>
              </a:lnSpc>
              <a:spcBef>
                <a:spcPct val="0"/>
              </a:spcBef>
            </a:pPr>
            <a:r>
              <a:rPr lang="en-US" sz="3849" spc="115">
                <a:solidFill>
                  <a:srgbClr val="000000"/>
                </a:solidFill>
                <a:latin typeface="Josefin Sans Regular Bold"/>
              </a:rPr>
              <a:t>Location: Paragraph 3- line 16 </a:t>
            </a:r>
          </a:p>
        </p:txBody>
      </p:sp>
      <p:sp>
        <p:nvSpPr>
          <p:cNvPr id="6" name="TextBox 6"/>
          <p:cNvSpPr txBox="1"/>
          <p:nvPr/>
        </p:nvSpPr>
        <p:spPr>
          <a:xfrm>
            <a:off x="811606" y="3482316"/>
            <a:ext cx="17746929" cy="4653916"/>
          </a:xfrm>
          <a:prstGeom prst="rect">
            <a:avLst/>
          </a:prstGeom>
        </p:spPr>
        <p:txBody>
          <a:bodyPr lIns="0" tIns="0" rIns="0" bIns="0" rtlCol="0" anchor="t">
            <a:spAutoFit/>
          </a:bodyPr>
          <a:lstStyle/>
          <a:p>
            <a:pPr>
              <a:lnSpc>
                <a:spcPts val="5264"/>
              </a:lnSpc>
              <a:spcBef>
                <a:spcPct val="0"/>
              </a:spcBef>
            </a:pPr>
            <a:r>
              <a:rPr lang="en-US" sz="4049" spc="121">
                <a:solidFill>
                  <a:srgbClr val="000000"/>
                </a:solidFill>
                <a:latin typeface="Josefin Sans Regular"/>
              </a:rPr>
              <a:t>Pure limestone is brittle, and folding due to earth movements causes cracks along the partings, and joints at angles to them. </a:t>
            </a:r>
            <a:r>
              <a:rPr lang="en-US" sz="4049" spc="121">
                <a:solidFill>
                  <a:srgbClr val="FF3131"/>
                </a:solidFill>
                <a:latin typeface="Josefin Sans Regular"/>
              </a:rPr>
              <a:t>Rainwater </a:t>
            </a:r>
            <a:r>
              <a:rPr lang="en-US" sz="4049" u="sng" spc="121">
                <a:solidFill>
                  <a:srgbClr val="FF9A00"/>
                </a:solidFill>
                <a:latin typeface="Josefin Sans Regular"/>
              </a:rPr>
              <a:t>percolates</a:t>
            </a:r>
            <a:r>
              <a:rPr lang="en-US" sz="4049" spc="121">
                <a:solidFill>
                  <a:srgbClr val="FF9A00"/>
                </a:solidFill>
                <a:latin typeface="Josefin Sans Regular"/>
              </a:rPr>
              <a:t> </a:t>
            </a:r>
            <a:r>
              <a:rPr lang="en-US" sz="4049" spc="121">
                <a:solidFill>
                  <a:srgbClr val="FF3131"/>
                </a:solidFill>
                <a:latin typeface="Josefin Sans Regular"/>
              </a:rPr>
              <a:t>down through the soil and the fractures in the underlying rocks to the water table, below which all cavities and pores are filled with water.</a:t>
            </a:r>
            <a:r>
              <a:rPr lang="en-US" sz="4049" spc="121">
                <a:solidFill>
                  <a:srgbClr val="000000"/>
                </a:solidFill>
                <a:latin typeface="Josefin Sans Regular"/>
              </a:rPr>
              <a:t> This usually acidic water dissolves the limestone along the joints and, once a passage is opened, it is enlarged by the abrasive action of sand and pebbles carried by streams.</a:t>
            </a:r>
          </a:p>
        </p:txBody>
      </p:sp>
      <p:sp>
        <p:nvSpPr>
          <p:cNvPr id="7" name="TextBox 7"/>
          <p:cNvSpPr txBox="1"/>
          <p:nvPr/>
        </p:nvSpPr>
        <p:spPr>
          <a:xfrm>
            <a:off x="270535" y="9201150"/>
            <a:ext cx="10680845" cy="636851"/>
          </a:xfrm>
          <a:prstGeom prst="rect">
            <a:avLst/>
          </a:prstGeom>
        </p:spPr>
        <p:txBody>
          <a:bodyPr lIns="0" tIns="0" rIns="0" bIns="0" rtlCol="0" anchor="t">
            <a:spAutoFit/>
          </a:bodyPr>
          <a:lstStyle/>
          <a:p>
            <a:pPr>
              <a:lnSpc>
                <a:spcPts val="5004"/>
              </a:lnSpc>
              <a:spcBef>
                <a:spcPct val="0"/>
              </a:spcBef>
            </a:pPr>
            <a:r>
              <a:rPr lang="en-US" sz="3849" spc="115">
                <a:solidFill>
                  <a:srgbClr val="000000"/>
                </a:solidFill>
                <a:latin typeface="Josefin Sans Regular"/>
              </a:rPr>
              <a:t>percolates= trickling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TextBox 2"/>
          <p:cNvSpPr txBox="1"/>
          <p:nvPr/>
        </p:nvSpPr>
        <p:spPr>
          <a:xfrm>
            <a:off x="5250553" y="3392186"/>
            <a:ext cx="7541421" cy="522091"/>
          </a:xfrm>
          <a:prstGeom prst="rect">
            <a:avLst/>
          </a:prstGeom>
        </p:spPr>
        <p:txBody>
          <a:bodyPr lIns="0" tIns="0" rIns="0" bIns="0" rtlCol="0" anchor="t">
            <a:spAutoFit/>
          </a:bodyPr>
          <a:lstStyle/>
          <a:p>
            <a:pPr algn="l">
              <a:lnSpc>
                <a:spcPts val="4271"/>
              </a:lnSpc>
            </a:pPr>
            <a:r>
              <a:rPr lang="en-US" sz="3051" spc="122">
                <a:solidFill>
                  <a:srgbClr val="FEF3EA"/>
                </a:solidFill>
                <a:latin typeface="Paytone One Bold"/>
              </a:rPr>
              <a:t>THE CREATION OF LIMESTONE CAVES</a:t>
            </a:r>
          </a:p>
        </p:txBody>
      </p:sp>
      <p:sp>
        <p:nvSpPr>
          <p:cNvPr id="3" name="TextBox 3"/>
          <p:cNvSpPr txBox="1"/>
          <p:nvPr/>
        </p:nvSpPr>
        <p:spPr>
          <a:xfrm>
            <a:off x="1945737" y="92710"/>
            <a:ext cx="14396527" cy="935990"/>
          </a:xfrm>
          <a:prstGeom prst="rect">
            <a:avLst/>
          </a:prstGeom>
        </p:spPr>
        <p:txBody>
          <a:bodyPr lIns="0" tIns="0" rIns="0" bIns="0" rtlCol="0" anchor="t">
            <a:spAutoFit/>
          </a:bodyPr>
          <a:lstStyle/>
          <a:p>
            <a:pPr algn="ctr">
              <a:lnSpc>
                <a:spcPts val="7539"/>
              </a:lnSpc>
            </a:pPr>
            <a:r>
              <a:rPr lang="en-US" sz="5799">
                <a:solidFill>
                  <a:srgbClr val="806753"/>
                </a:solidFill>
                <a:latin typeface="Paytone One"/>
              </a:rPr>
              <a:t>Question 4-8</a:t>
            </a:r>
          </a:p>
        </p:txBody>
      </p:sp>
      <p:sp>
        <p:nvSpPr>
          <p:cNvPr id="4" name="TextBox 4"/>
          <p:cNvSpPr txBox="1"/>
          <p:nvPr/>
        </p:nvSpPr>
        <p:spPr>
          <a:xfrm>
            <a:off x="5347457" y="2979880"/>
            <a:ext cx="7775467" cy="546045"/>
          </a:xfrm>
          <a:prstGeom prst="rect">
            <a:avLst/>
          </a:prstGeom>
        </p:spPr>
        <p:txBody>
          <a:bodyPr lIns="0" tIns="0" rIns="0" bIns="0" rtlCol="0" anchor="t">
            <a:spAutoFit/>
          </a:bodyPr>
          <a:lstStyle/>
          <a:p>
            <a:pPr algn="l">
              <a:lnSpc>
                <a:spcPts val="4404"/>
              </a:lnSpc>
            </a:pPr>
            <a:r>
              <a:rPr lang="en-US" sz="3145" spc="125">
                <a:solidFill>
                  <a:srgbClr val="FEF3EA"/>
                </a:solidFill>
                <a:latin typeface="Paytone One Bold"/>
              </a:rPr>
              <a:t>THE CREATION OF LIMESTONE CAVES</a:t>
            </a:r>
          </a:p>
        </p:txBody>
      </p:sp>
      <p:sp>
        <p:nvSpPr>
          <p:cNvPr id="5" name="TextBox 5"/>
          <p:cNvSpPr txBox="1"/>
          <p:nvPr/>
        </p:nvSpPr>
        <p:spPr>
          <a:xfrm>
            <a:off x="5347457" y="2979880"/>
            <a:ext cx="7775467" cy="546045"/>
          </a:xfrm>
          <a:prstGeom prst="rect">
            <a:avLst/>
          </a:prstGeom>
        </p:spPr>
        <p:txBody>
          <a:bodyPr lIns="0" tIns="0" rIns="0" bIns="0" rtlCol="0" anchor="t">
            <a:spAutoFit/>
          </a:bodyPr>
          <a:lstStyle/>
          <a:p>
            <a:pPr algn="l">
              <a:lnSpc>
                <a:spcPts val="4404"/>
              </a:lnSpc>
            </a:pPr>
            <a:r>
              <a:rPr lang="en-US" sz="3145" spc="125">
                <a:solidFill>
                  <a:srgbClr val="FEF3EA"/>
                </a:solidFill>
                <a:latin typeface="Paytone One Bold"/>
              </a:rPr>
              <a:t>THE CREATION OF LIMESTONE CAVES</a:t>
            </a:r>
          </a:p>
        </p:txBody>
      </p:sp>
      <p:sp>
        <p:nvSpPr>
          <p:cNvPr id="6" name="TextBox 6"/>
          <p:cNvSpPr txBox="1"/>
          <p:nvPr/>
        </p:nvSpPr>
        <p:spPr>
          <a:xfrm>
            <a:off x="2128117" y="955960"/>
            <a:ext cx="14214146" cy="8990444"/>
          </a:xfrm>
          <a:prstGeom prst="rect">
            <a:avLst/>
          </a:prstGeom>
        </p:spPr>
        <p:txBody>
          <a:bodyPr lIns="0" tIns="0" rIns="0" bIns="0" rtlCol="0" anchor="t">
            <a:spAutoFit/>
          </a:bodyPr>
          <a:lstStyle/>
          <a:p>
            <a:pPr algn="ctr">
              <a:lnSpc>
                <a:spcPts val="4766"/>
              </a:lnSpc>
            </a:pPr>
            <a:r>
              <a:rPr lang="en-US" sz="3404">
                <a:solidFill>
                  <a:srgbClr val="000000"/>
                </a:solidFill>
                <a:latin typeface="Josefin Sans Regular"/>
              </a:rPr>
              <a:t>limestone forms thick layers</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earth moves creating 4 </a:t>
            </a:r>
            <a:r>
              <a:rPr lang="en-US" sz="3404">
                <a:solidFill>
                  <a:srgbClr val="FF3131"/>
                </a:solidFill>
                <a:latin typeface="Josefin Sans Regular"/>
              </a:rPr>
              <a:t>Cracks </a:t>
            </a:r>
            <a:r>
              <a:rPr lang="en-US" sz="3404">
                <a:solidFill>
                  <a:srgbClr val="000000"/>
                </a:solidFill>
                <a:latin typeface="Josefin Sans Regular"/>
              </a:rPr>
              <a:t>at partings</a:t>
            </a:r>
          </a:p>
          <a:p>
            <a:pPr algn="ctr">
              <a:lnSpc>
                <a:spcPts val="4766"/>
              </a:lnSpc>
            </a:pPr>
            <a:endParaRPr lang="en-US" sz="3404">
              <a:solidFill>
                <a:srgbClr val="000000"/>
              </a:solidFill>
              <a:latin typeface="Josefin Sans Regular"/>
            </a:endParaRPr>
          </a:p>
          <a:p>
            <a:pPr algn="ctr">
              <a:lnSpc>
                <a:spcPts val="4766"/>
              </a:lnSpc>
            </a:pPr>
            <a:r>
              <a:rPr lang="en-US" sz="3404">
                <a:solidFill>
                  <a:srgbClr val="000000"/>
                </a:solidFill>
                <a:latin typeface="Josefin Sans Regular"/>
              </a:rPr>
              <a:t>rainwater trickling down through the soil and 5 </a:t>
            </a:r>
            <a:r>
              <a:rPr lang="en-US" sz="3404">
                <a:solidFill>
                  <a:srgbClr val="FF3131"/>
                </a:solidFill>
                <a:latin typeface="Josefin Sans Regular"/>
              </a:rPr>
              <a:t>Fractures </a:t>
            </a:r>
            <a:r>
              <a:rPr lang="en-US" sz="3404">
                <a:solidFill>
                  <a:srgbClr val="000000"/>
                </a:solidFill>
                <a:latin typeface="Josefin Sans Regular"/>
              </a:rPr>
              <a:t>in rocks</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to the water table     acidic water</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dissolves limestone along joints</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once 6 </a:t>
            </a:r>
            <a:r>
              <a:rPr lang="en-US" sz="3404">
                <a:solidFill>
                  <a:srgbClr val="FF3131"/>
                </a:solidFill>
                <a:latin typeface="Josefin Sans Regular"/>
              </a:rPr>
              <a:t>Passage </a:t>
            </a:r>
            <a:r>
              <a:rPr lang="en-US" sz="3404">
                <a:solidFill>
                  <a:srgbClr val="000000"/>
                </a:solidFill>
                <a:latin typeface="Josefin Sans Regular"/>
              </a:rPr>
              <a:t>opened</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extended by sand/pebbles     taken along by 7....</a:t>
            </a:r>
            <a:r>
              <a:rPr lang="en-US" sz="3404">
                <a:solidFill>
                  <a:srgbClr val="FF3131"/>
                </a:solidFill>
                <a:latin typeface="Josefin Sans Regular"/>
              </a:rPr>
              <a:t> </a:t>
            </a:r>
          </a:p>
          <a:p>
            <a:pPr algn="ctr">
              <a:lnSpc>
                <a:spcPts val="4766"/>
              </a:lnSpc>
            </a:pPr>
            <a:endParaRPr lang="en-US" sz="3404">
              <a:solidFill>
                <a:srgbClr val="FF3131"/>
              </a:solidFill>
              <a:latin typeface="Josefin Sans Regular"/>
            </a:endParaRPr>
          </a:p>
          <a:p>
            <a:pPr algn="ctr">
              <a:lnSpc>
                <a:spcPts val="4766"/>
              </a:lnSpc>
            </a:pPr>
            <a:r>
              <a:rPr lang="en-US" sz="3404">
                <a:solidFill>
                  <a:srgbClr val="000000"/>
                </a:solidFill>
                <a:latin typeface="Josefin Sans Regular"/>
              </a:rPr>
              <a:t>8....</a:t>
            </a:r>
            <a:r>
              <a:rPr lang="en-US" sz="3404">
                <a:solidFill>
                  <a:srgbClr val="FF3131"/>
                </a:solidFill>
                <a:latin typeface="Josefin Sans Regular"/>
              </a:rPr>
              <a:t> </a:t>
            </a:r>
            <a:r>
              <a:rPr lang="en-US" sz="3404">
                <a:solidFill>
                  <a:srgbClr val="000000"/>
                </a:solidFill>
                <a:latin typeface="Josefin Sans Regular"/>
              </a:rPr>
              <a:t>or silt and pebble accumulation changes stream course.</a:t>
            </a:r>
          </a:p>
        </p:txBody>
      </p:sp>
      <p:sp>
        <p:nvSpPr>
          <p:cNvPr id="7" name="AutoShape 7"/>
          <p:cNvSpPr/>
          <p:nvPr/>
        </p:nvSpPr>
        <p:spPr>
          <a:xfrm rot="5400000">
            <a:off x="8918053" y="2044420"/>
            <a:ext cx="549082" cy="0"/>
          </a:xfrm>
          <a:prstGeom prst="line">
            <a:avLst/>
          </a:prstGeom>
          <a:ln w="38100" cap="flat">
            <a:solidFill>
              <a:srgbClr val="000000"/>
            </a:solidFill>
            <a:prstDash val="solid"/>
            <a:headEnd type="none" w="sm" len="sm"/>
            <a:tailEnd type="arrow" w="med" len="sm"/>
          </a:ln>
        </p:spPr>
      </p:sp>
      <p:sp>
        <p:nvSpPr>
          <p:cNvPr id="8" name="AutoShape 8"/>
          <p:cNvSpPr/>
          <p:nvPr/>
        </p:nvSpPr>
        <p:spPr>
          <a:xfrm rot="5399999">
            <a:off x="8896247" y="3150773"/>
            <a:ext cx="635292" cy="0"/>
          </a:xfrm>
          <a:prstGeom prst="line">
            <a:avLst/>
          </a:prstGeom>
          <a:ln w="38100" cap="flat">
            <a:solidFill>
              <a:srgbClr val="000000"/>
            </a:solidFill>
            <a:prstDash val="solid"/>
            <a:headEnd type="none" w="sm" len="sm"/>
            <a:tailEnd type="arrow" w="med" len="sm"/>
          </a:ln>
        </p:spPr>
      </p:sp>
      <p:sp>
        <p:nvSpPr>
          <p:cNvPr id="9" name="AutoShape 9"/>
          <p:cNvSpPr/>
          <p:nvPr/>
        </p:nvSpPr>
        <p:spPr>
          <a:xfrm rot="5399999">
            <a:off x="8917545" y="4244303"/>
            <a:ext cx="635292" cy="0"/>
          </a:xfrm>
          <a:prstGeom prst="line">
            <a:avLst/>
          </a:prstGeom>
          <a:ln w="38100" cap="flat">
            <a:solidFill>
              <a:srgbClr val="000000"/>
            </a:solidFill>
            <a:prstDash val="solid"/>
            <a:headEnd type="none" w="sm" len="sm"/>
            <a:tailEnd type="arrow" w="med" len="sm"/>
          </a:ln>
        </p:spPr>
      </p:sp>
      <p:sp>
        <p:nvSpPr>
          <p:cNvPr id="10" name="AutoShape 10"/>
          <p:cNvSpPr/>
          <p:nvPr/>
        </p:nvSpPr>
        <p:spPr>
          <a:xfrm rot="5399999">
            <a:off x="8917545" y="5470232"/>
            <a:ext cx="635292" cy="0"/>
          </a:xfrm>
          <a:prstGeom prst="line">
            <a:avLst/>
          </a:prstGeom>
          <a:ln w="38100" cap="flat">
            <a:solidFill>
              <a:srgbClr val="000000"/>
            </a:solidFill>
            <a:prstDash val="solid"/>
            <a:headEnd type="none" w="sm" len="sm"/>
            <a:tailEnd type="arrow" w="med" len="sm"/>
          </a:ln>
        </p:spPr>
      </p:sp>
      <p:sp>
        <p:nvSpPr>
          <p:cNvPr id="11" name="AutoShape 11"/>
          <p:cNvSpPr/>
          <p:nvPr/>
        </p:nvSpPr>
        <p:spPr>
          <a:xfrm rot="5400000">
            <a:off x="8960141" y="6654586"/>
            <a:ext cx="635292" cy="0"/>
          </a:xfrm>
          <a:prstGeom prst="line">
            <a:avLst/>
          </a:prstGeom>
          <a:ln w="38100" cap="flat">
            <a:solidFill>
              <a:srgbClr val="000000"/>
            </a:solidFill>
            <a:prstDash val="solid"/>
            <a:headEnd type="none" w="sm" len="sm"/>
            <a:tailEnd type="arrow" w="med" len="sm"/>
          </a:ln>
        </p:spPr>
      </p:sp>
      <p:sp>
        <p:nvSpPr>
          <p:cNvPr id="12" name="AutoShape 12"/>
          <p:cNvSpPr/>
          <p:nvPr/>
        </p:nvSpPr>
        <p:spPr>
          <a:xfrm rot="5400000">
            <a:off x="8981439" y="7717835"/>
            <a:ext cx="635292" cy="0"/>
          </a:xfrm>
          <a:prstGeom prst="line">
            <a:avLst/>
          </a:prstGeom>
          <a:ln w="38100" cap="flat">
            <a:solidFill>
              <a:srgbClr val="000000"/>
            </a:solidFill>
            <a:prstDash val="solid"/>
            <a:headEnd type="none" w="sm" len="sm"/>
            <a:tailEnd type="arrow" w="med" len="sm"/>
          </a:ln>
        </p:spPr>
      </p:sp>
      <p:sp>
        <p:nvSpPr>
          <p:cNvPr id="13" name="AutoShape 13"/>
          <p:cNvSpPr/>
          <p:nvPr/>
        </p:nvSpPr>
        <p:spPr>
          <a:xfrm rot="5400000">
            <a:off x="8998241" y="9062095"/>
            <a:ext cx="635292" cy="0"/>
          </a:xfrm>
          <a:prstGeom prst="line">
            <a:avLst/>
          </a:prstGeom>
          <a:ln w="38100" cap="flat">
            <a:solidFill>
              <a:srgbClr val="000000"/>
            </a:solidFill>
            <a:prstDash val="solid"/>
            <a:headEnd type="none" w="sm" len="sm"/>
            <a:tailEnd type="arrow" w="med" len="sm"/>
          </a:ln>
        </p:spPr>
      </p:sp>
      <p:sp>
        <p:nvSpPr>
          <p:cNvPr id="14" name="AutoShape 14"/>
          <p:cNvSpPr/>
          <p:nvPr/>
        </p:nvSpPr>
        <p:spPr>
          <a:xfrm rot="10799999">
            <a:off x="9461060" y="4887452"/>
            <a:ext cx="635292" cy="0"/>
          </a:xfrm>
          <a:prstGeom prst="line">
            <a:avLst/>
          </a:prstGeom>
          <a:ln w="38100" cap="flat">
            <a:solidFill>
              <a:srgbClr val="000000"/>
            </a:solidFill>
            <a:prstDash val="solid"/>
            <a:headEnd type="none" w="sm" len="sm"/>
            <a:tailEnd type="arrow" w="med" len="sm"/>
          </a:ln>
        </p:spPr>
      </p:sp>
      <p:sp>
        <p:nvSpPr>
          <p:cNvPr id="15" name="AutoShape 15"/>
          <p:cNvSpPr/>
          <p:nvPr/>
        </p:nvSpPr>
        <p:spPr>
          <a:xfrm rot="10799999">
            <a:off x="9616498" y="8390447"/>
            <a:ext cx="635292" cy="0"/>
          </a:xfrm>
          <a:prstGeom prst="line">
            <a:avLst/>
          </a:prstGeom>
          <a:ln w="38100" cap="flat">
            <a:solidFill>
              <a:srgbClr val="000000"/>
            </a:solidFill>
            <a:prstDash val="solid"/>
            <a:headEnd type="none" w="sm" len="sm"/>
            <a:tailEnd type="arrow" w="med" len="sm"/>
          </a:ln>
        </p:spPr>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grpSp>
        <p:nvGrpSpPr>
          <p:cNvPr id="2" name="Group 2"/>
          <p:cNvGrpSpPr/>
          <p:nvPr/>
        </p:nvGrpSpPr>
        <p:grpSpPr>
          <a:xfrm>
            <a:off x="555921" y="2571886"/>
            <a:ext cx="17461543" cy="5086268"/>
            <a:chOff x="0" y="0"/>
            <a:chExt cx="4598925" cy="1339593"/>
          </a:xfrm>
        </p:grpSpPr>
        <p:sp>
          <p:nvSpPr>
            <p:cNvPr id="3" name="Freeform 3"/>
            <p:cNvSpPr/>
            <p:nvPr/>
          </p:nvSpPr>
          <p:spPr>
            <a:xfrm>
              <a:off x="0" y="0"/>
              <a:ext cx="4598925" cy="1339593"/>
            </a:xfrm>
            <a:custGeom>
              <a:avLst/>
              <a:gdLst/>
              <a:ahLst/>
              <a:cxnLst/>
              <a:rect l="l" t="t" r="r" b="b"/>
              <a:pathLst>
                <a:path w="4598925" h="1339593">
                  <a:moveTo>
                    <a:pt x="0" y="0"/>
                  </a:moveTo>
                  <a:lnTo>
                    <a:pt x="4598925" y="0"/>
                  </a:lnTo>
                  <a:lnTo>
                    <a:pt x="4598925" y="1339593"/>
                  </a:lnTo>
                  <a:lnTo>
                    <a:pt x="0" y="1339593"/>
                  </a:lnTo>
                  <a:close/>
                </a:path>
              </a:pathLst>
            </a:custGeom>
            <a:solidFill>
              <a:srgbClr val="000000">
                <a:alpha val="0"/>
              </a:srgbClr>
            </a:solidFill>
            <a:ln w="38100">
              <a:solidFill>
                <a:srgbClr val="D8AD74"/>
              </a:solidFill>
            </a:ln>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664"/>
                </a:lnSpc>
              </a:pPr>
              <a:endParaRPr/>
            </a:p>
          </p:txBody>
        </p:sp>
      </p:grpSp>
      <p:sp>
        <p:nvSpPr>
          <p:cNvPr id="5" name="TextBox 5"/>
          <p:cNvSpPr txBox="1"/>
          <p:nvPr/>
        </p:nvSpPr>
        <p:spPr>
          <a:xfrm>
            <a:off x="747770" y="762224"/>
            <a:ext cx="7353002" cy="1265556"/>
          </a:xfrm>
          <a:prstGeom prst="rect">
            <a:avLst/>
          </a:prstGeom>
        </p:spPr>
        <p:txBody>
          <a:bodyPr lIns="0" tIns="0" rIns="0" bIns="0" rtlCol="0" anchor="t">
            <a:spAutoFit/>
          </a:bodyPr>
          <a:lstStyle/>
          <a:p>
            <a:pPr>
              <a:lnSpc>
                <a:spcPts val="5004"/>
              </a:lnSpc>
            </a:pPr>
            <a:r>
              <a:rPr lang="en-US" sz="3849" spc="115">
                <a:solidFill>
                  <a:srgbClr val="000000"/>
                </a:solidFill>
                <a:latin typeface="Josefin Sans Regular Bold"/>
              </a:rPr>
              <a:t>Question 6: </a:t>
            </a:r>
            <a:r>
              <a:rPr lang="en-US" sz="3849" spc="115">
                <a:solidFill>
                  <a:srgbClr val="FF3131"/>
                </a:solidFill>
                <a:latin typeface="Josefin Sans Regular Bold"/>
              </a:rPr>
              <a:t>Passage</a:t>
            </a:r>
          </a:p>
          <a:p>
            <a:pPr>
              <a:lnSpc>
                <a:spcPts val="5004"/>
              </a:lnSpc>
              <a:spcBef>
                <a:spcPct val="0"/>
              </a:spcBef>
            </a:pPr>
            <a:r>
              <a:rPr lang="en-US" sz="3849" spc="115">
                <a:solidFill>
                  <a:srgbClr val="000000"/>
                </a:solidFill>
                <a:latin typeface="Josefin Sans Regular Bold"/>
              </a:rPr>
              <a:t>Location: Paragraph 3- line 16 </a:t>
            </a:r>
          </a:p>
        </p:txBody>
      </p:sp>
      <p:sp>
        <p:nvSpPr>
          <p:cNvPr id="6" name="TextBox 6"/>
          <p:cNvSpPr txBox="1"/>
          <p:nvPr/>
        </p:nvSpPr>
        <p:spPr>
          <a:xfrm>
            <a:off x="1028700" y="2816002"/>
            <a:ext cx="16925423" cy="4540886"/>
          </a:xfrm>
          <a:prstGeom prst="rect">
            <a:avLst/>
          </a:prstGeom>
        </p:spPr>
        <p:txBody>
          <a:bodyPr lIns="0" tIns="0" rIns="0" bIns="0" rtlCol="0" anchor="t">
            <a:spAutoFit/>
          </a:bodyPr>
          <a:lstStyle/>
          <a:p>
            <a:pPr>
              <a:lnSpc>
                <a:spcPts val="5134"/>
              </a:lnSpc>
            </a:pPr>
            <a:r>
              <a:rPr lang="en-US" sz="3949" spc="118">
                <a:solidFill>
                  <a:srgbClr val="000000"/>
                </a:solidFill>
                <a:latin typeface="Josefin Sans Regular"/>
              </a:rPr>
              <a:t>Pure limestone is brittle, and folding due to earth movements causes cracks along the partings, and joints at angles to them. Rainwater percolates down through the soil and the fractures in the underlying rocks to the water table, below which all cavities and pores are filled </a:t>
            </a:r>
          </a:p>
          <a:p>
            <a:pPr>
              <a:lnSpc>
                <a:spcPts val="5134"/>
              </a:lnSpc>
              <a:spcBef>
                <a:spcPct val="0"/>
              </a:spcBef>
            </a:pPr>
            <a:r>
              <a:rPr lang="en-US" sz="3949" spc="118">
                <a:solidFill>
                  <a:srgbClr val="000000"/>
                </a:solidFill>
                <a:latin typeface="Josefin Sans Regular"/>
              </a:rPr>
              <a:t>with water. </a:t>
            </a:r>
            <a:r>
              <a:rPr lang="en-US" sz="3949" spc="118">
                <a:solidFill>
                  <a:srgbClr val="FF3131"/>
                </a:solidFill>
                <a:latin typeface="Josefin Sans Regular"/>
              </a:rPr>
              <a:t>This usually acidic water dissolves the limestone along the joints and, once a </a:t>
            </a:r>
            <a:r>
              <a:rPr lang="en-US" sz="3949" u="sng" spc="118">
                <a:solidFill>
                  <a:srgbClr val="FF9A00"/>
                </a:solidFill>
                <a:latin typeface="Josefin Sans Regular"/>
              </a:rPr>
              <a:t>passage</a:t>
            </a:r>
            <a:r>
              <a:rPr lang="en-US" sz="3949" spc="118">
                <a:solidFill>
                  <a:srgbClr val="FF3131"/>
                </a:solidFill>
                <a:latin typeface="Josefin Sans Regular"/>
              </a:rPr>
              <a:t> is opened, it is enlarged by the abrasive action of sand and pebbles carried by streams.</a:t>
            </a:r>
          </a:p>
        </p:txBody>
      </p:sp>
      <p:sp>
        <p:nvSpPr>
          <p:cNvPr id="7" name="TextBox 7"/>
          <p:cNvSpPr txBox="1"/>
          <p:nvPr/>
        </p:nvSpPr>
        <p:spPr>
          <a:xfrm>
            <a:off x="270535" y="8164160"/>
            <a:ext cx="17746929" cy="1791971"/>
          </a:xfrm>
          <a:prstGeom prst="rect">
            <a:avLst/>
          </a:prstGeom>
        </p:spPr>
        <p:txBody>
          <a:bodyPr lIns="0" tIns="0" rIns="0" bIns="0" rtlCol="0" anchor="t">
            <a:spAutoFit/>
          </a:bodyPr>
          <a:lstStyle/>
          <a:p>
            <a:pPr>
              <a:lnSpc>
                <a:spcPts val="4744"/>
              </a:lnSpc>
              <a:spcBef>
                <a:spcPct val="0"/>
              </a:spcBef>
            </a:pPr>
            <a:r>
              <a:rPr lang="en-US" sz="3649" u="sng" spc="109">
                <a:solidFill>
                  <a:srgbClr val="FF3131"/>
                </a:solidFill>
                <a:latin typeface="Josefin Sans Regular"/>
              </a:rPr>
              <a:t>Explain</a:t>
            </a:r>
            <a:r>
              <a:rPr lang="en-US" sz="3649" spc="109">
                <a:solidFill>
                  <a:srgbClr val="000000"/>
                </a:solidFill>
                <a:latin typeface="Josefin Sans Regular"/>
              </a:rPr>
              <a:t>: Acidic water dissolves limestones along joints and once the passage is opened, it is enlarged by the action of sand and pebbles carried by the streams. Thus, the answer is passage.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TextBox 2"/>
          <p:cNvSpPr txBox="1"/>
          <p:nvPr/>
        </p:nvSpPr>
        <p:spPr>
          <a:xfrm>
            <a:off x="1945737" y="92710"/>
            <a:ext cx="14396527" cy="935990"/>
          </a:xfrm>
          <a:prstGeom prst="rect">
            <a:avLst/>
          </a:prstGeom>
        </p:spPr>
        <p:txBody>
          <a:bodyPr lIns="0" tIns="0" rIns="0" bIns="0" rtlCol="0" anchor="t">
            <a:spAutoFit/>
          </a:bodyPr>
          <a:lstStyle/>
          <a:p>
            <a:pPr algn="ctr">
              <a:lnSpc>
                <a:spcPts val="7539"/>
              </a:lnSpc>
            </a:pPr>
            <a:r>
              <a:rPr lang="en-US" sz="5799">
                <a:solidFill>
                  <a:srgbClr val="806753"/>
                </a:solidFill>
                <a:latin typeface="Paytone One"/>
              </a:rPr>
              <a:t>Question 4-8</a:t>
            </a:r>
          </a:p>
        </p:txBody>
      </p:sp>
      <p:sp>
        <p:nvSpPr>
          <p:cNvPr id="3" name="TextBox 3"/>
          <p:cNvSpPr txBox="1"/>
          <p:nvPr/>
        </p:nvSpPr>
        <p:spPr>
          <a:xfrm>
            <a:off x="5250553" y="3392186"/>
            <a:ext cx="7541421" cy="522091"/>
          </a:xfrm>
          <a:prstGeom prst="rect">
            <a:avLst/>
          </a:prstGeom>
        </p:spPr>
        <p:txBody>
          <a:bodyPr lIns="0" tIns="0" rIns="0" bIns="0" rtlCol="0" anchor="t">
            <a:spAutoFit/>
          </a:bodyPr>
          <a:lstStyle/>
          <a:p>
            <a:pPr algn="l">
              <a:lnSpc>
                <a:spcPts val="4271"/>
              </a:lnSpc>
            </a:pPr>
            <a:r>
              <a:rPr lang="en-US" sz="3051" spc="122">
                <a:solidFill>
                  <a:srgbClr val="FEF3EA"/>
                </a:solidFill>
                <a:latin typeface="Paytone One Bold"/>
              </a:rPr>
              <a:t>THE CREATION OF LIMESTONE CAVES</a:t>
            </a:r>
          </a:p>
        </p:txBody>
      </p:sp>
      <p:sp>
        <p:nvSpPr>
          <p:cNvPr id="4" name="TextBox 4"/>
          <p:cNvSpPr txBox="1"/>
          <p:nvPr/>
        </p:nvSpPr>
        <p:spPr>
          <a:xfrm>
            <a:off x="5347457" y="2979880"/>
            <a:ext cx="7775467" cy="546045"/>
          </a:xfrm>
          <a:prstGeom prst="rect">
            <a:avLst/>
          </a:prstGeom>
        </p:spPr>
        <p:txBody>
          <a:bodyPr lIns="0" tIns="0" rIns="0" bIns="0" rtlCol="0" anchor="t">
            <a:spAutoFit/>
          </a:bodyPr>
          <a:lstStyle/>
          <a:p>
            <a:pPr algn="l">
              <a:lnSpc>
                <a:spcPts val="4404"/>
              </a:lnSpc>
            </a:pPr>
            <a:r>
              <a:rPr lang="en-US" sz="3145" spc="125">
                <a:solidFill>
                  <a:srgbClr val="FEF3EA"/>
                </a:solidFill>
                <a:latin typeface="Paytone One Bold"/>
              </a:rPr>
              <a:t>THE CREATION OF LIMESTONE CAVES</a:t>
            </a:r>
          </a:p>
        </p:txBody>
      </p:sp>
      <p:sp>
        <p:nvSpPr>
          <p:cNvPr id="5" name="TextBox 5"/>
          <p:cNvSpPr txBox="1"/>
          <p:nvPr/>
        </p:nvSpPr>
        <p:spPr>
          <a:xfrm>
            <a:off x="5347457" y="2979880"/>
            <a:ext cx="7775467" cy="546045"/>
          </a:xfrm>
          <a:prstGeom prst="rect">
            <a:avLst/>
          </a:prstGeom>
        </p:spPr>
        <p:txBody>
          <a:bodyPr lIns="0" tIns="0" rIns="0" bIns="0" rtlCol="0" anchor="t">
            <a:spAutoFit/>
          </a:bodyPr>
          <a:lstStyle/>
          <a:p>
            <a:pPr algn="l">
              <a:lnSpc>
                <a:spcPts val="4404"/>
              </a:lnSpc>
            </a:pPr>
            <a:r>
              <a:rPr lang="en-US" sz="3145" spc="125">
                <a:solidFill>
                  <a:srgbClr val="FEF3EA"/>
                </a:solidFill>
                <a:latin typeface="Paytone One Bold"/>
              </a:rPr>
              <a:t>THE CREATION OF LIMESTONE CAVES</a:t>
            </a:r>
          </a:p>
        </p:txBody>
      </p:sp>
      <p:sp>
        <p:nvSpPr>
          <p:cNvPr id="6" name="TextBox 6"/>
          <p:cNvSpPr txBox="1"/>
          <p:nvPr/>
        </p:nvSpPr>
        <p:spPr>
          <a:xfrm>
            <a:off x="2128117" y="955960"/>
            <a:ext cx="14214146" cy="8990444"/>
          </a:xfrm>
          <a:prstGeom prst="rect">
            <a:avLst/>
          </a:prstGeom>
        </p:spPr>
        <p:txBody>
          <a:bodyPr lIns="0" tIns="0" rIns="0" bIns="0" rtlCol="0" anchor="t">
            <a:spAutoFit/>
          </a:bodyPr>
          <a:lstStyle/>
          <a:p>
            <a:pPr algn="ctr">
              <a:lnSpc>
                <a:spcPts val="4766"/>
              </a:lnSpc>
            </a:pPr>
            <a:r>
              <a:rPr lang="en-US" sz="3404">
                <a:solidFill>
                  <a:srgbClr val="000000"/>
                </a:solidFill>
                <a:latin typeface="Josefin Sans Regular"/>
              </a:rPr>
              <a:t>limestone forms thick layers</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earth moves creating 4 </a:t>
            </a:r>
            <a:r>
              <a:rPr lang="en-US" sz="3404">
                <a:solidFill>
                  <a:srgbClr val="FF3131"/>
                </a:solidFill>
                <a:latin typeface="Josefin Sans Regular"/>
              </a:rPr>
              <a:t>Cracks </a:t>
            </a:r>
            <a:r>
              <a:rPr lang="en-US" sz="3404">
                <a:solidFill>
                  <a:srgbClr val="000000"/>
                </a:solidFill>
                <a:latin typeface="Josefin Sans Regular"/>
              </a:rPr>
              <a:t>at partings</a:t>
            </a:r>
          </a:p>
          <a:p>
            <a:pPr algn="ctr">
              <a:lnSpc>
                <a:spcPts val="4766"/>
              </a:lnSpc>
            </a:pPr>
            <a:endParaRPr lang="en-US" sz="3404">
              <a:solidFill>
                <a:srgbClr val="000000"/>
              </a:solidFill>
              <a:latin typeface="Josefin Sans Regular"/>
            </a:endParaRPr>
          </a:p>
          <a:p>
            <a:pPr algn="ctr">
              <a:lnSpc>
                <a:spcPts val="4766"/>
              </a:lnSpc>
            </a:pPr>
            <a:r>
              <a:rPr lang="en-US" sz="3404">
                <a:solidFill>
                  <a:srgbClr val="000000"/>
                </a:solidFill>
                <a:latin typeface="Josefin Sans Regular"/>
              </a:rPr>
              <a:t>rainwater trickling down through the soil and 5 </a:t>
            </a:r>
            <a:r>
              <a:rPr lang="en-US" sz="3404">
                <a:solidFill>
                  <a:srgbClr val="FF3131"/>
                </a:solidFill>
                <a:latin typeface="Josefin Sans Regular"/>
              </a:rPr>
              <a:t>Fractures </a:t>
            </a:r>
            <a:r>
              <a:rPr lang="en-US" sz="3404">
                <a:solidFill>
                  <a:srgbClr val="000000"/>
                </a:solidFill>
                <a:latin typeface="Josefin Sans Regular"/>
              </a:rPr>
              <a:t>in rocks</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to the water table     acidic water</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dissolves limestone along joints</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once 6 </a:t>
            </a:r>
            <a:r>
              <a:rPr lang="en-US" sz="3404">
                <a:solidFill>
                  <a:srgbClr val="FF3131"/>
                </a:solidFill>
                <a:latin typeface="Josefin Sans Regular"/>
              </a:rPr>
              <a:t>Passage </a:t>
            </a:r>
            <a:r>
              <a:rPr lang="en-US" sz="3404">
                <a:solidFill>
                  <a:srgbClr val="000000"/>
                </a:solidFill>
                <a:latin typeface="Josefin Sans Regular"/>
              </a:rPr>
              <a:t>opened</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extended by sand/pebbles      </a:t>
            </a:r>
            <a:r>
              <a:rPr lang="en-US" sz="3404" u="sng">
                <a:solidFill>
                  <a:srgbClr val="FF9A00"/>
                </a:solidFill>
                <a:latin typeface="Josefin Sans Regular"/>
              </a:rPr>
              <a:t>taken along</a:t>
            </a:r>
            <a:r>
              <a:rPr lang="en-US" sz="3404">
                <a:solidFill>
                  <a:srgbClr val="000000"/>
                </a:solidFill>
                <a:latin typeface="Josefin Sans Regular"/>
              </a:rPr>
              <a:t> by 7 </a:t>
            </a:r>
            <a:r>
              <a:rPr lang="en-US" sz="3404">
                <a:solidFill>
                  <a:srgbClr val="FF3131"/>
                </a:solidFill>
                <a:latin typeface="Josefin Sans Regular"/>
              </a:rPr>
              <a:t>Streams</a:t>
            </a:r>
          </a:p>
          <a:p>
            <a:pPr algn="ctr">
              <a:lnSpc>
                <a:spcPts val="4766"/>
              </a:lnSpc>
            </a:pPr>
            <a:endParaRPr lang="en-US" sz="3404">
              <a:solidFill>
                <a:srgbClr val="FF3131"/>
              </a:solidFill>
              <a:latin typeface="Josefin Sans Regular"/>
            </a:endParaRPr>
          </a:p>
          <a:p>
            <a:pPr algn="ctr">
              <a:lnSpc>
                <a:spcPts val="4766"/>
              </a:lnSpc>
            </a:pPr>
            <a:r>
              <a:rPr lang="en-US" sz="3404">
                <a:solidFill>
                  <a:srgbClr val="000000"/>
                </a:solidFill>
                <a:latin typeface="Josefin Sans Regular"/>
              </a:rPr>
              <a:t>8....</a:t>
            </a:r>
            <a:r>
              <a:rPr lang="en-US" sz="3404">
                <a:solidFill>
                  <a:srgbClr val="FF3131"/>
                </a:solidFill>
                <a:latin typeface="Josefin Sans Regular"/>
              </a:rPr>
              <a:t> </a:t>
            </a:r>
            <a:r>
              <a:rPr lang="en-US" sz="3404">
                <a:solidFill>
                  <a:srgbClr val="000000"/>
                </a:solidFill>
                <a:latin typeface="Josefin Sans Regular"/>
              </a:rPr>
              <a:t>or silt and pebble accumulation changes stream course.</a:t>
            </a:r>
          </a:p>
        </p:txBody>
      </p:sp>
      <p:sp>
        <p:nvSpPr>
          <p:cNvPr id="7" name="AutoShape 7"/>
          <p:cNvSpPr/>
          <p:nvPr/>
        </p:nvSpPr>
        <p:spPr>
          <a:xfrm rot="5399999">
            <a:off x="8896247" y="3150773"/>
            <a:ext cx="635292" cy="0"/>
          </a:xfrm>
          <a:prstGeom prst="line">
            <a:avLst/>
          </a:prstGeom>
          <a:ln w="38100" cap="flat">
            <a:solidFill>
              <a:srgbClr val="000000"/>
            </a:solidFill>
            <a:prstDash val="solid"/>
            <a:headEnd type="none" w="sm" len="sm"/>
            <a:tailEnd type="arrow" w="med" len="sm"/>
          </a:ln>
        </p:spPr>
      </p:sp>
      <p:sp>
        <p:nvSpPr>
          <p:cNvPr id="8" name="AutoShape 8"/>
          <p:cNvSpPr/>
          <p:nvPr/>
        </p:nvSpPr>
        <p:spPr>
          <a:xfrm rot="5399999">
            <a:off x="8917545" y="4244303"/>
            <a:ext cx="635292" cy="0"/>
          </a:xfrm>
          <a:prstGeom prst="line">
            <a:avLst/>
          </a:prstGeom>
          <a:ln w="38100" cap="flat">
            <a:solidFill>
              <a:srgbClr val="000000"/>
            </a:solidFill>
            <a:prstDash val="solid"/>
            <a:headEnd type="none" w="sm" len="sm"/>
            <a:tailEnd type="arrow" w="med" len="sm"/>
          </a:ln>
        </p:spPr>
      </p:sp>
      <p:sp>
        <p:nvSpPr>
          <p:cNvPr id="9" name="AutoShape 9"/>
          <p:cNvSpPr/>
          <p:nvPr/>
        </p:nvSpPr>
        <p:spPr>
          <a:xfrm rot="5399999">
            <a:off x="8917545" y="5470232"/>
            <a:ext cx="635292" cy="0"/>
          </a:xfrm>
          <a:prstGeom prst="line">
            <a:avLst/>
          </a:prstGeom>
          <a:ln w="38100" cap="flat">
            <a:solidFill>
              <a:srgbClr val="000000"/>
            </a:solidFill>
            <a:prstDash val="solid"/>
            <a:headEnd type="none" w="sm" len="sm"/>
            <a:tailEnd type="arrow" w="med" len="sm"/>
          </a:ln>
        </p:spPr>
      </p:sp>
      <p:sp>
        <p:nvSpPr>
          <p:cNvPr id="10" name="AutoShape 10"/>
          <p:cNvSpPr/>
          <p:nvPr/>
        </p:nvSpPr>
        <p:spPr>
          <a:xfrm rot="5400000">
            <a:off x="8960141" y="6654586"/>
            <a:ext cx="635292" cy="0"/>
          </a:xfrm>
          <a:prstGeom prst="line">
            <a:avLst/>
          </a:prstGeom>
          <a:ln w="38100" cap="flat">
            <a:solidFill>
              <a:srgbClr val="000000"/>
            </a:solidFill>
            <a:prstDash val="solid"/>
            <a:headEnd type="none" w="sm" len="sm"/>
            <a:tailEnd type="arrow" w="med" len="sm"/>
          </a:ln>
        </p:spPr>
      </p:sp>
      <p:sp>
        <p:nvSpPr>
          <p:cNvPr id="11" name="AutoShape 11"/>
          <p:cNvSpPr/>
          <p:nvPr/>
        </p:nvSpPr>
        <p:spPr>
          <a:xfrm rot="5400000">
            <a:off x="8979191" y="7717835"/>
            <a:ext cx="635292" cy="0"/>
          </a:xfrm>
          <a:prstGeom prst="line">
            <a:avLst/>
          </a:prstGeom>
          <a:ln w="38100" cap="flat">
            <a:solidFill>
              <a:srgbClr val="000000"/>
            </a:solidFill>
            <a:prstDash val="solid"/>
            <a:headEnd type="none" w="sm" len="sm"/>
            <a:tailEnd type="arrow" w="med" len="sm"/>
          </a:ln>
        </p:spPr>
      </p:sp>
      <p:sp>
        <p:nvSpPr>
          <p:cNvPr id="12" name="AutoShape 12"/>
          <p:cNvSpPr/>
          <p:nvPr/>
        </p:nvSpPr>
        <p:spPr>
          <a:xfrm rot="5400000">
            <a:off x="8998241" y="9062095"/>
            <a:ext cx="635292" cy="0"/>
          </a:xfrm>
          <a:prstGeom prst="line">
            <a:avLst/>
          </a:prstGeom>
          <a:ln w="38100" cap="flat">
            <a:solidFill>
              <a:srgbClr val="000000"/>
            </a:solidFill>
            <a:prstDash val="solid"/>
            <a:headEnd type="none" w="sm" len="sm"/>
            <a:tailEnd type="arrow" w="med" len="sm"/>
          </a:ln>
        </p:spPr>
      </p:sp>
      <p:sp>
        <p:nvSpPr>
          <p:cNvPr id="13" name="AutoShape 13"/>
          <p:cNvSpPr/>
          <p:nvPr/>
        </p:nvSpPr>
        <p:spPr>
          <a:xfrm rot="10799999">
            <a:off x="9461060" y="4887452"/>
            <a:ext cx="635292" cy="0"/>
          </a:xfrm>
          <a:prstGeom prst="line">
            <a:avLst/>
          </a:prstGeom>
          <a:ln w="38100" cap="flat">
            <a:solidFill>
              <a:srgbClr val="000000"/>
            </a:solidFill>
            <a:prstDash val="solid"/>
            <a:headEnd type="none" w="sm" len="sm"/>
            <a:tailEnd type="arrow" w="med" len="sm"/>
          </a:ln>
        </p:spPr>
      </p:sp>
      <p:sp>
        <p:nvSpPr>
          <p:cNvPr id="14" name="AutoShape 14"/>
          <p:cNvSpPr/>
          <p:nvPr/>
        </p:nvSpPr>
        <p:spPr>
          <a:xfrm rot="10799999">
            <a:off x="8979191" y="8455209"/>
            <a:ext cx="635292" cy="0"/>
          </a:xfrm>
          <a:prstGeom prst="line">
            <a:avLst/>
          </a:prstGeom>
          <a:ln w="38100" cap="flat">
            <a:solidFill>
              <a:srgbClr val="000000"/>
            </a:solidFill>
            <a:prstDash val="solid"/>
            <a:headEnd type="none" w="sm" len="sm"/>
            <a:tailEnd type="arrow" w="med" len="sm"/>
          </a:ln>
        </p:spPr>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grpSp>
        <p:nvGrpSpPr>
          <p:cNvPr id="2" name="Group 2"/>
          <p:cNvGrpSpPr/>
          <p:nvPr/>
        </p:nvGrpSpPr>
        <p:grpSpPr>
          <a:xfrm>
            <a:off x="270535" y="2570705"/>
            <a:ext cx="17800340" cy="5467710"/>
            <a:chOff x="0" y="0"/>
            <a:chExt cx="4688155" cy="1440055"/>
          </a:xfrm>
        </p:grpSpPr>
        <p:sp>
          <p:nvSpPr>
            <p:cNvPr id="3" name="Freeform 3"/>
            <p:cNvSpPr/>
            <p:nvPr/>
          </p:nvSpPr>
          <p:spPr>
            <a:xfrm>
              <a:off x="0" y="0"/>
              <a:ext cx="4688155" cy="1440055"/>
            </a:xfrm>
            <a:custGeom>
              <a:avLst/>
              <a:gdLst/>
              <a:ahLst/>
              <a:cxnLst/>
              <a:rect l="l" t="t" r="r" b="b"/>
              <a:pathLst>
                <a:path w="4688155" h="1440055">
                  <a:moveTo>
                    <a:pt x="0" y="0"/>
                  </a:moveTo>
                  <a:lnTo>
                    <a:pt x="4688155" y="0"/>
                  </a:lnTo>
                  <a:lnTo>
                    <a:pt x="4688155" y="1440055"/>
                  </a:lnTo>
                  <a:lnTo>
                    <a:pt x="0" y="1440055"/>
                  </a:lnTo>
                  <a:close/>
                </a:path>
              </a:pathLst>
            </a:custGeom>
            <a:solidFill>
              <a:srgbClr val="000000">
                <a:alpha val="0"/>
              </a:srgbClr>
            </a:solidFill>
            <a:ln w="38100">
              <a:solidFill>
                <a:srgbClr val="D8AD74"/>
              </a:solidFill>
            </a:ln>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664"/>
                </a:lnSpc>
              </a:pPr>
              <a:endParaRPr/>
            </a:p>
          </p:txBody>
        </p:sp>
      </p:grpSp>
      <p:sp>
        <p:nvSpPr>
          <p:cNvPr id="5" name="TextBox 5"/>
          <p:cNvSpPr txBox="1"/>
          <p:nvPr/>
        </p:nvSpPr>
        <p:spPr>
          <a:xfrm>
            <a:off x="811343" y="971550"/>
            <a:ext cx="7454801" cy="1265447"/>
          </a:xfrm>
          <a:prstGeom prst="rect">
            <a:avLst/>
          </a:prstGeom>
        </p:spPr>
        <p:txBody>
          <a:bodyPr lIns="0" tIns="0" rIns="0" bIns="0" rtlCol="0" anchor="t">
            <a:spAutoFit/>
          </a:bodyPr>
          <a:lstStyle/>
          <a:p>
            <a:pPr>
              <a:lnSpc>
                <a:spcPts val="5004"/>
              </a:lnSpc>
            </a:pPr>
            <a:r>
              <a:rPr lang="en-US" sz="3849" spc="115">
                <a:solidFill>
                  <a:srgbClr val="000000"/>
                </a:solidFill>
                <a:latin typeface="Josefin Sans Regular Bold"/>
              </a:rPr>
              <a:t>Question 7: </a:t>
            </a:r>
            <a:r>
              <a:rPr lang="en-US" sz="3849" spc="115">
                <a:solidFill>
                  <a:srgbClr val="FF3131"/>
                </a:solidFill>
                <a:latin typeface="Josefin Sans Regular Bold"/>
              </a:rPr>
              <a:t>Streams</a:t>
            </a:r>
          </a:p>
          <a:p>
            <a:pPr>
              <a:lnSpc>
                <a:spcPts val="5004"/>
              </a:lnSpc>
              <a:spcBef>
                <a:spcPct val="0"/>
              </a:spcBef>
            </a:pPr>
            <a:r>
              <a:rPr lang="en-US" sz="3849" spc="115">
                <a:solidFill>
                  <a:srgbClr val="000000"/>
                </a:solidFill>
                <a:latin typeface="Josefin Sans Regular Bold"/>
              </a:rPr>
              <a:t>Location: Paragraph 3- line 16: </a:t>
            </a:r>
          </a:p>
        </p:txBody>
      </p:sp>
      <p:sp>
        <p:nvSpPr>
          <p:cNvPr id="6" name="TextBox 6"/>
          <p:cNvSpPr txBox="1"/>
          <p:nvPr/>
        </p:nvSpPr>
        <p:spPr>
          <a:xfrm>
            <a:off x="811343" y="2844482"/>
            <a:ext cx="17259532" cy="4540886"/>
          </a:xfrm>
          <a:prstGeom prst="rect">
            <a:avLst/>
          </a:prstGeom>
        </p:spPr>
        <p:txBody>
          <a:bodyPr lIns="0" tIns="0" rIns="0" bIns="0" rtlCol="0" anchor="t">
            <a:spAutoFit/>
          </a:bodyPr>
          <a:lstStyle/>
          <a:p>
            <a:pPr>
              <a:lnSpc>
                <a:spcPts val="5134"/>
              </a:lnSpc>
              <a:spcBef>
                <a:spcPct val="0"/>
              </a:spcBef>
            </a:pPr>
            <a:r>
              <a:rPr lang="en-US" sz="3949" spc="118">
                <a:solidFill>
                  <a:srgbClr val="000000"/>
                </a:solidFill>
                <a:latin typeface="Josefin Sans Regular"/>
              </a:rPr>
              <a:t>Pure limestone is brittle, and folding due to earth movements causes cracks along the partings, and joints at angles to them. Rainwater percolates down through the soil and the fractures in the underlying rocks to the water table, below which all cavities and pores are filled with water. </a:t>
            </a:r>
            <a:r>
              <a:rPr lang="en-US" sz="3949" spc="118">
                <a:solidFill>
                  <a:srgbClr val="FF3131"/>
                </a:solidFill>
                <a:latin typeface="Josefin Sans Regular"/>
              </a:rPr>
              <a:t>This usually acidic water dissolves the limestone along the joints and, once a passage is opened, it is enlarged by the abrasive action of sand and pebbles </a:t>
            </a:r>
            <a:r>
              <a:rPr lang="en-US" sz="3949" u="sng" spc="118">
                <a:solidFill>
                  <a:srgbClr val="FF9A00"/>
                </a:solidFill>
                <a:latin typeface="Josefin Sans Regular"/>
              </a:rPr>
              <a:t>carried by</a:t>
            </a:r>
            <a:r>
              <a:rPr lang="en-US" sz="3949" spc="118">
                <a:solidFill>
                  <a:srgbClr val="FF3131"/>
                </a:solidFill>
                <a:latin typeface="Josefin Sans Regular"/>
              </a:rPr>
              <a:t> streams.</a:t>
            </a:r>
          </a:p>
        </p:txBody>
      </p:sp>
      <p:sp>
        <p:nvSpPr>
          <p:cNvPr id="7" name="TextBox 7"/>
          <p:cNvSpPr txBox="1"/>
          <p:nvPr/>
        </p:nvSpPr>
        <p:spPr>
          <a:xfrm>
            <a:off x="270535" y="8648014"/>
            <a:ext cx="10680845" cy="636851"/>
          </a:xfrm>
          <a:prstGeom prst="rect">
            <a:avLst/>
          </a:prstGeom>
        </p:spPr>
        <p:txBody>
          <a:bodyPr lIns="0" tIns="0" rIns="0" bIns="0" rtlCol="0" anchor="t">
            <a:spAutoFit/>
          </a:bodyPr>
          <a:lstStyle/>
          <a:p>
            <a:pPr>
              <a:lnSpc>
                <a:spcPts val="5004"/>
              </a:lnSpc>
              <a:spcBef>
                <a:spcPct val="0"/>
              </a:spcBef>
            </a:pPr>
            <a:r>
              <a:rPr lang="en-US" sz="3849" spc="115">
                <a:solidFill>
                  <a:srgbClr val="000000"/>
                </a:solidFill>
                <a:latin typeface="Josefin Sans Regular"/>
              </a:rPr>
              <a:t>carried by= taken along</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TextBox 2"/>
          <p:cNvSpPr txBox="1"/>
          <p:nvPr/>
        </p:nvSpPr>
        <p:spPr>
          <a:xfrm>
            <a:off x="1945737" y="92710"/>
            <a:ext cx="14396527" cy="935990"/>
          </a:xfrm>
          <a:prstGeom prst="rect">
            <a:avLst/>
          </a:prstGeom>
        </p:spPr>
        <p:txBody>
          <a:bodyPr lIns="0" tIns="0" rIns="0" bIns="0" rtlCol="0" anchor="t">
            <a:spAutoFit/>
          </a:bodyPr>
          <a:lstStyle/>
          <a:p>
            <a:pPr algn="ctr">
              <a:lnSpc>
                <a:spcPts val="7539"/>
              </a:lnSpc>
            </a:pPr>
            <a:r>
              <a:rPr lang="en-US" sz="5799">
                <a:solidFill>
                  <a:srgbClr val="806753"/>
                </a:solidFill>
                <a:latin typeface="Paytone One"/>
              </a:rPr>
              <a:t>Question 4-8</a:t>
            </a:r>
          </a:p>
        </p:txBody>
      </p:sp>
      <p:sp>
        <p:nvSpPr>
          <p:cNvPr id="3" name="TextBox 3"/>
          <p:cNvSpPr txBox="1"/>
          <p:nvPr/>
        </p:nvSpPr>
        <p:spPr>
          <a:xfrm>
            <a:off x="5250553" y="3388726"/>
            <a:ext cx="7541421" cy="522091"/>
          </a:xfrm>
          <a:prstGeom prst="rect">
            <a:avLst/>
          </a:prstGeom>
        </p:spPr>
        <p:txBody>
          <a:bodyPr lIns="0" tIns="0" rIns="0" bIns="0" rtlCol="0" anchor="t">
            <a:spAutoFit/>
          </a:bodyPr>
          <a:lstStyle/>
          <a:p>
            <a:pPr algn="l">
              <a:lnSpc>
                <a:spcPts val="4271"/>
              </a:lnSpc>
            </a:pPr>
            <a:r>
              <a:rPr lang="en-US" sz="3051" spc="122">
                <a:solidFill>
                  <a:srgbClr val="FEF3EA"/>
                </a:solidFill>
                <a:latin typeface="Paytone One Bold"/>
              </a:rPr>
              <a:t>THE CREATION OF LIMESTONE CAVES</a:t>
            </a:r>
          </a:p>
        </p:txBody>
      </p:sp>
      <p:sp>
        <p:nvSpPr>
          <p:cNvPr id="4" name="TextBox 4"/>
          <p:cNvSpPr txBox="1"/>
          <p:nvPr/>
        </p:nvSpPr>
        <p:spPr>
          <a:xfrm>
            <a:off x="5347457" y="2976420"/>
            <a:ext cx="7775467" cy="546045"/>
          </a:xfrm>
          <a:prstGeom prst="rect">
            <a:avLst/>
          </a:prstGeom>
        </p:spPr>
        <p:txBody>
          <a:bodyPr lIns="0" tIns="0" rIns="0" bIns="0" rtlCol="0" anchor="t">
            <a:spAutoFit/>
          </a:bodyPr>
          <a:lstStyle/>
          <a:p>
            <a:pPr algn="l">
              <a:lnSpc>
                <a:spcPts val="4404"/>
              </a:lnSpc>
            </a:pPr>
            <a:r>
              <a:rPr lang="en-US" sz="3145" spc="125">
                <a:solidFill>
                  <a:srgbClr val="FEF3EA"/>
                </a:solidFill>
                <a:latin typeface="Paytone One Bold"/>
              </a:rPr>
              <a:t>THE CREATION OF LIMESTONE CAVES</a:t>
            </a:r>
          </a:p>
        </p:txBody>
      </p:sp>
      <p:sp>
        <p:nvSpPr>
          <p:cNvPr id="5" name="TextBox 5"/>
          <p:cNvSpPr txBox="1"/>
          <p:nvPr/>
        </p:nvSpPr>
        <p:spPr>
          <a:xfrm>
            <a:off x="5347457" y="2976420"/>
            <a:ext cx="7775467" cy="546045"/>
          </a:xfrm>
          <a:prstGeom prst="rect">
            <a:avLst/>
          </a:prstGeom>
        </p:spPr>
        <p:txBody>
          <a:bodyPr lIns="0" tIns="0" rIns="0" bIns="0" rtlCol="0" anchor="t">
            <a:spAutoFit/>
          </a:bodyPr>
          <a:lstStyle/>
          <a:p>
            <a:pPr algn="l">
              <a:lnSpc>
                <a:spcPts val="4404"/>
              </a:lnSpc>
            </a:pPr>
            <a:r>
              <a:rPr lang="en-US" sz="3145" spc="125">
                <a:solidFill>
                  <a:srgbClr val="FEF3EA"/>
                </a:solidFill>
                <a:latin typeface="Paytone One Bold"/>
              </a:rPr>
              <a:t>THE CREATION OF LIMESTONE CAVES</a:t>
            </a:r>
          </a:p>
        </p:txBody>
      </p:sp>
      <p:sp>
        <p:nvSpPr>
          <p:cNvPr id="6" name="TextBox 6"/>
          <p:cNvSpPr txBox="1"/>
          <p:nvPr/>
        </p:nvSpPr>
        <p:spPr>
          <a:xfrm>
            <a:off x="2128117" y="952500"/>
            <a:ext cx="14214146" cy="8990444"/>
          </a:xfrm>
          <a:prstGeom prst="rect">
            <a:avLst/>
          </a:prstGeom>
        </p:spPr>
        <p:txBody>
          <a:bodyPr lIns="0" tIns="0" rIns="0" bIns="0" rtlCol="0" anchor="t">
            <a:spAutoFit/>
          </a:bodyPr>
          <a:lstStyle/>
          <a:p>
            <a:pPr algn="ctr">
              <a:lnSpc>
                <a:spcPts val="4766"/>
              </a:lnSpc>
            </a:pPr>
            <a:r>
              <a:rPr lang="en-US" sz="3404">
                <a:solidFill>
                  <a:srgbClr val="000000"/>
                </a:solidFill>
                <a:latin typeface="Josefin Sans Regular"/>
              </a:rPr>
              <a:t>limestone forms thick layers</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earth moves creating 4 </a:t>
            </a:r>
            <a:r>
              <a:rPr lang="en-US" sz="3404">
                <a:solidFill>
                  <a:srgbClr val="FF3131"/>
                </a:solidFill>
                <a:latin typeface="Josefin Sans Regular"/>
              </a:rPr>
              <a:t>Cracks </a:t>
            </a:r>
            <a:r>
              <a:rPr lang="en-US" sz="3404">
                <a:solidFill>
                  <a:srgbClr val="000000"/>
                </a:solidFill>
                <a:latin typeface="Josefin Sans Regular"/>
              </a:rPr>
              <a:t>at partings</a:t>
            </a:r>
          </a:p>
          <a:p>
            <a:pPr algn="ctr">
              <a:lnSpc>
                <a:spcPts val="4766"/>
              </a:lnSpc>
            </a:pPr>
            <a:endParaRPr lang="en-US" sz="3404">
              <a:solidFill>
                <a:srgbClr val="000000"/>
              </a:solidFill>
              <a:latin typeface="Josefin Sans Regular"/>
            </a:endParaRPr>
          </a:p>
          <a:p>
            <a:pPr algn="ctr">
              <a:lnSpc>
                <a:spcPts val="4766"/>
              </a:lnSpc>
            </a:pPr>
            <a:r>
              <a:rPr lang="en-US" sz="3404">
                <a:solidFill>
                  <a:srgbClr val="000000"/>
                </a:solidFill>
                <a:latin typeface="Josefin Sans Regular"/>
              </a:rPr>
              <a:t>rainwater trickling down through the soil and 5 </a:t>
            </a:r>
            <a:r>
              <a:rPr lang="en-US" sz="3404">
                <a:solidFill>
                  <a:srgbClr val="FF3131"/>
                </a:solidFill>
                <a:latin typeface="Josefin Sans Regular"/>
              </a:rPr>
              <a:t>Fractures </a:t>
            </a:r>
            <a:r>
              <a:rPr lang="en-US" sz="3404">
                <a:solidFill>
                  <a:srgbClr val="000000"/>
                </a:solidFill>
                <a:latin typeface="Josefin Sans Regular"/>
              </a:rPr>
              <a:t>in rocks</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to the water table     acidic water</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dissolves limestone along joints</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once 6 </a:t>
            </a:r>
            <a:r>
              <a:rPr lang="en-US" sz="3404">
                <a:solidFill>
                  <a:srgbClr val="FF3131"/>
                </a:solidFill>
                <a:latin typeface="Josefin Sans Regular"/>
              </a:rPr>
              <a:t>Passage </a:t>
            </a:r>
            <a:r>
              <a:rPr lang="en-US" sz="3404">
                <a:solidFill>
                  <a:srgbClr val="000000"/>
                </a:solidFill>
                <a:latin typeface="Josefin Sans Regular"/>
              </a:rPr>
              <a:t>opened</a:t>
            </a:r>
          </a:p>
          <a:p>
            <a:pPr algn="ctr">
              <a:lnSpc>
                <a:spcPts val="4766"/>
              </a:lnSpc>
            </a:pPr>
            <a:r>
              <a:rPr lang="en-US" sz="3404">
                <a:solidFill>
                  <a:srgbClr val="000000"/>
                </a:solidFill>
                <a:latin typeface="Josefin Sans Regular"/>
              </a:rPr>
              <a:t> </a:t>
            </a:r>
          </a:p>
          <a:p>
            <a:pPr algn="ctr">
              <a:lnSpc>
                <a:spcPts val="4766"/>
              </a:lnSpc>
            </a:pPr>
            <a:r>
              <a:rPr lang="en-US" sz="3404">
                <a:solidFill>
                  <a:srgbClr val="000000"/>
                </a:solidFill>
                <a:latin typeface="Josefin Sans Regular"/>
              </a:rPr>
              <a:t>extended by sand/pebbles      taken along by 7 </a:t>
            </a:r>
            <a:r>
              <a:rPr lang="en-US" sz="3404">
                <a:solidFill>
                  <a:srgbClr val="FF3131"/>
                </a:solidFill>
                <a:latin typeface="Josefin Sans Regular"/>
              </a:rPr>
              <a:t>Streams</a:t>
            </a:r>
          </a:p>
          <a:p>
            <a:pPr algn="ctr">
              <a:lnSpc>
                <a:spcPts val="4766"/>
              </a:lnSpc>
            </a:pPr>
            <a:endParaRPr lang="en-US" sz="3404">
              <a:solidFill>
                <a:srgbClr val="FF3131"/>
              </a:solidFill>
              <a:latin typeface="Josefin Sans Regular"/>
            </a:endParaRPr>
          </a:p>
          <a:p>
            <a:pPr algn="ctr">
              <a:lnSpc>
                <a:spcPts val="4766"/>
              </a:lnSpc>
            </a:pPr>
            <a:r>
              <a:rPr lang="en-US" sz="3404">
                <a:solidFill>
                  <a:srgbClr val="000000"/>
                </a:solidFill>
                <a:latin typeface="Josefin Sans Regular"/>
              </a:rPr>
              <a:t>8 </a:t>
            </a:r>
            <a:r>
              <a:rPr lang="en-US" sz="3404">
                <a:solidFill>
                  <a:srgbClr val="FF3131"/>
                </a:solidFill>
                <a:latin typeface="Josefin Sans Regular"/>
              </a:rPr>
              <a:t>Erosion </a:t>
            </a:r>
            <a:r>
              <a:rPr lang="en-US" sz="3404">
                <a:solidFill>
                  <a:srgbClr val="000000"/>
                </a:solidFill>
                <a:latin typeface="Josefin Sans Regular"/>
              </a:rPr>
              <a:t>or silt and pebble accumulation </a:t>
            </a:r>
            <a:r>
              <a:rPr lang="en-US" sz="3404" u="sng">
                <a:solidFill>
                  <a:srgbClr val="FF9A00"/>
                </a:solidFill>
                <a:latin typeface="Josefin Sans Regular"/>
              </a:rPr>
              <a:t>changes </a:t>
            </a:r>
            <a:r>
              <a:rPr lang="en-US" sz="3404">
                <a:solidFill>
                  <a:srgbClr val="000000"/>
                </a:solidFill>
                <a:latin typeface="Josefin Sans Regular"/>
              </a:rPr>
              <a:t>stream course.</a:t>
            </a:r>
          </a:p>
        </p:txBody>
      </p:sp>
      <p:sp>
        <p:nvSpPr>
          <p:cNvPr id="7" name="AutoShape 7"/>
          <p:cNvSpPr/>
          <p:nvPr/>
        </p:nvSpPr>
        <p:spPr>
          <a:xfrm rot="5399999">
            <a:off x="8896247" y="3147313"/>
            <a:ext cx="635292" cy="0"/>
          </a:xfrm>
          <a:prstGeom prst="line">
            <a:avLst/>
          </a:prstGeom>
          <a:ln w="38100" cap="flat">
            <a:solidFill>
              <a:srgbClr val="000000"/>
            </a:solidFill>
            <a:prstDash val="solid"/>
            <a:headEnd type="none" w="sm" len="sm"/>
            <a:tailEnd type="arrow" w="med" len="sm"/>
          </a:ln>
        </p:spPr>
      </p:sp>
      <p:sp>
        <p:nvSpPr>
          <p:cNvPr id="8" name="AutoShape 8"/>
          <p:cNvSpPr/>
          <p:nvPr/>
        </p:nvSpPr>
        <p:spPr>
          <a:xfrm rot="5399999">
            <a:off x="8917545" y="4240843"/>
            <a:ext cx="635292" cy="0"/>
          </a:xfrm>
          <a:prstGeom prst="line">
            <a:avLst/>
          </a:prstGeom>
          <a:ln w="38100" cap="flat">
            <a:solidFill>
              <a:srgbClr val="000000"/>
            </a:solidFill>
            <a:prstDash val="solid"/>
            <a:headEnd type="none" w="sm" len="sm"/>
            <a:tailEnd type="arrow" w="med" len="sm"/>
          </a:ln>
        </p:spPr>
      </p:sp>
      <p:sp>
        <p:nvSpPr>
          <p:cNvPr id="9" name="AutoShape 9"/>
          <p:cNvSpPr/>
          <p:nvPr/>
        </p:nvSpPr>
        <p:spPr>
          <a:xfrm rot="5399999">
            <a:off x="8917545" y="5466772"/>
            <a:ext cx="635292" cy="0"/>
          </a:xfrm>
          <a:prstGeom prst="line">
            <a:avLst/>
          </a:prstGeom>
          <a:ln w="38100" cap="flat">
            <a:solidFill>
              <a:srgbClr val="000000"/>
            </a:solidFill>
            <a:prstDash val="solid"/>
            <a:headEnd type="none" w="sm" len="sm"/>
            <a:tailEnd type="arrow" w="med" len="sm"/>
          </a:ln>
        </p:spPr>
      </p:sp>
      <p:sp>
        <p:nvSpPr>
          <p:cNvPr id="10" name="AutoShape 10"/>
          <p:cNvSpPr/>
          <p:nvPr/>
        </p:nvSpPr>
        <p:spPr>
          <a:xfrm rot="5400000">
            <a:off x="8960141" y="6651126"/>
            <a:ext cx="635292" cy="0"/>
          </a:xfrm>
          <a:prstGeom prst="line">
            <a:avLst/>
          </a:prstGeom>
          <a:ln w="38100" cap="flat">
            <a:solidFill>
              <a:srgbClr val="000000"/>
            </a:solidFill>
            <a:prstDash val="solid"/>
            <a:headEnd type="none" w="sm" len="sm"/>
            <a:tailEnd type="arrow" w="med" len="sm"/>
          </a:ln>
        </p:spPr>
      </p:sp>
      <p:sp>
        <p:nvSpPr>
          <p:cNvPr id="11" name="AutoShape 11"/>
          <p:cNvSpPr/>
          <p:nvPr/>
        </p:nvSpPr>
        <p:spPr>
          <a:xfrm rot="5400000">
            <a:off x="8979191" y="7714374"/>
            <a:ext cx="635292" cy="0"/>
          </a:xfrm>
          <a:prstGeom prst="line">
            <a:avLst/>
          </a:prstGeom>
          <a:ln w="38100" cap="flat">
            <a:solidFill>
              <a:srgbClr val="000000"/>
            </a:solidFill>
            <a:prstDash val="solid"/>
            <a:headEnd type="none" w="sm" len="sm"/>
            <a:tailEnd type="arrow" w="med" len="sm"/>
          </a:ln>
        </p:spPr>
      </p:sp>
      <p:sp>
        <p:nvSpPr>
          <p:cNvPr id="12" name="AutoShape 12"/>
          <p:cNvSpPr/>
          <p:nvPr/>
        </p:nvSpPr>
        <p:spPr>
          <a:xfrm rot="5400000">
            <a:off x="8998241" y="9058634"/>
            <a:ext cx="635292" cy="0"/>
          </a:xfrm>
          <a:prstGeom prst="line">
            <a:avLst/>
          </a:prstGeom>
          <a:ln w="38100" cap="flat">
            <a:solidFill>
              <a:srgbClr val="000000"/>
            </a:solidFill>
            <a:prstDash val="solid"/>
            <a:headEnd type="none" w="sm" len="sm"/>
            <a:tailEnd type="arrow" w="med" len="sm"/>
          </a:ln>
        </p:spPr>
      </p:sp>
      <p:sp>
        <p:nvSpPr>
          <p:cNvPr id="13" name="AutoShape 13"/>
          <p:cNvSpPr/>
          <p:nvPr/>
        </p:nvSpPr>
        <p:spPr>
          <a:xfrm rot="10799999">
            <a:off x="9461060" y="4883991"/>
            <a:ext cx="635292" cy="0"/>
          </a:xfrm>
          <a:prstGeom prst="line">
            <a:avLst/>
          </a:prstGeom>
          <a:ln w="38100" cap="flat">
            <a:solidFill>
              <a:srgbClr val="000000"/>
            </a:solidFill>
            <a:prstDash val="solid"/>
            <a:headEnd type="none" w="sm" len="sm"/>
            <a:tailEnd type="arrow" w="med" len="sm"/>
          </a:ln>
        </p:spPr>
      </p:sp>
      <p:sp>
        <p:nvSpPr>
          <p:cNvPr id="14" name="AutoShape 14"/>
          <p:cNvSpPr/>
          <p:nvPr/>
        </p:nvSpPr>
        <p:spPr>
          <a:xfrm rot="10799999">
            <a:off x="8979191" y="8451749"/>
            <a:ext cx="635292" cy="0"/>
          </a:xfrm>
          <a:prstGeom prst="line">
            <a:avLst/>
          </a:prstGeom>
          <a:ln w="38100" cap="flat">
            <a:solidFill>
              <a:srgbClr val="000000"/>
            </a:solidFill>
            <a:prstDash val="solid"/>
            <a:headEnd type="none" w="sm" len="sm"/>
            <a:tailEnd type="arrow" w="med" len="sm"/>
          </a:ln>
        </p:spPr>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grpSp>
        <p:nvGrpSpPr>
          <p:cNvPr id="2" name="Group 2"/>
          <p:cNvGrpSpPr/>
          <p:nvPr/>
        </p:nvGrpSpPr>
        <p:grpSpPr>
          <a:xfrm>
            <a:off x="270535" y="3032008"/>
            <a:ext cx="17746929" cy="4153181"/>
            <a:chOff x="0" y="0"/>
            <a:chExt cx="4674088" cy="1093842"/>
          </a:xfrm>
        </p:grpSpPr>
        <p:sp>
          <p:nvSpPr>
            <p:cNvPr id="3" name="Freeform 3"/>
            <p:cNvSpPr/>
            <p:nvPr/>
          </p:nvSpPr>
          <p:spPr>
            <a:xfrm>
              <a:off x="0" y="0"/>
              <a:ext cx="4674088" cy="1093842"/>
            </a:xfrm>
            <a:custGeom>
              <a:avLst/>
              <a:gdLst/>
              <a:ahLst/>
              <a:cxnLst/>
              <a:rect l="l" t="t" r="r" b="b"/>
              <a:pathLst>
                <a:path w="4674088" h="1093842">
                  <a:moveTo>
                    <a:pt x="0" y="0"/>
                  </a:moveTo>
                  <a:lnTo>
                    <a:pt x="4674088" y="0"/>
                  </a:lnTo>
                  <a:lnTo>
                    <a:pt x="4674088" y="1093842"/>
                  </a:lnTo>
                  <a:lnTo>
                    <a:pt x="0" y="1093842"/>
                  </a:lnTo>
                  <a:close/>
                </a:path>
              </a:pathLst>
            </a:custGeom>
            <a:solidFill>
              <a:srgbClr val="000000">
                <a:alpha val="0"/>
              </a:srgbClr>
            </a:solidFill>
            <a:ln w="38100">
              <a:solidFill>
                <a:srgbClr val="D8AD74"/>
              </a:solidFill>
            </a:ln>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664"/>
                </a:lnSpc>
              </a:pPr>
              <a:endParaRPr/>
            </a:p>
          </p:txBody>
        </p:sp>
      </p:grpSp>
      <p:sp>
        <p:nvSpPr>
          <p:cNvPr id="5" name="TextBox 5"/>
          <p:cNvSpPr txBox="1"/>
          <p:nvPr/>
        </p:nvSpPr>
        <p:spPr>
          <a:xfrm>
            <a:off x="811343" y="971550"/>
            <a:ext cx="7552080" cy="1265447"/>
          </a:xfrm>
          <a:prstGeom prst="rect">
            <a:avLst/>
          </a:prstGeom>
        </p:spPr>
        <p:txBody>
          <a:bodyPr lIns="0" tIns="0" rIns="0" bIns="0" rtlCol="0" anchor="t">
            <a:spAutoFit/>
          </a:bodyPr>
          <a:lstStyle/>
          <a:p>
            <a:pPr>
              <a:lnSpc>
                <a:spcPts val="5004"/>
              </a:lnSpc>
            </a:pPr>
            <a:r>
              <a:rPr lang="en-US" sz="3849" spc="115">
                <a:solidFill>
                  <a:srgbClr val="000000"/>
                </a:solidFill>
                <a:latin typeface="Josefin Sans Regular Bold"/>
              </a:rPr>
              <a:t>Question 8: </a:t>
            </a:r>
            <a:r>
              <a:rPr lang="en-US" sz="3849" spc="115">
                <a:solidFill>
                  <a:srgbClr val="FF3131"/>
                </a:solidFill>
                <a:latin typeface="Josefin Sans Regular Bold"/>
              </a:rPr>
              <a:t>Erosion</a:t>
            </a:r>
          </a:p>
          <a:p>
            <a:pPr>
              <a:lnSpc>
                <a:spcPts val="5004"/>
              </a:lnSpc>
              <a:spcBef>
                <a:spcPct val="0"/>
              </a:spcBef>
            </a:pPr>
            <a:r>
              <a:rPr lang="en-US" sz="3849" spc="115">
                <a:solidFill>
                  <a:srgbClr val="000000"/>
                </a:solidFill>
                <a:latin typeface="Josefin Sans Regular Bold"/>
              </a:rPr>
              <a:t>Location: Paragraph 3- line 32: </a:t>
            </a:r>
          </a:p>
        </p:txBody>
      </p:sp>
      <p:sp>
        <p:nvSpPr>
          <p:cNvPr id="6" name="TextBox 6"/>
          <p:cNvSpPr txBox="1"/>
          <p:nvPr/>
        </p:nvSpPr>
        <p:spPr>
          <a:xfrm>
            <a:off x="512496" y="3601747"/>
            <a:ext cx="17746929" cy="2961641"/>
          </a:xfrm>
          <a:prstGeom prst="rect">
            <a:avLst/>
          </a:prstGeom>
        </p:spPr>
        <p:txBody>
          <a:bodyPr lIns="0" tIns="0" rIns="0" bIns="0" rtlCol="0" anchor="t">
            <a:spAutoFit/>
          </a:bodyPr>
          <a:lstStyle/>
          <a:p>
            <a:pPr>
              <a:lnSpc>
                <a:spcPts val="5914"/>
              </a:lnSpc>
              <a:spcBef>
                <a:spcPct val="0"/>
              </a:spcBef>
            </a:pPr>
            <a:r>
              <a:rPr lang="en-US" sz="4549" spc="136">
                <a:solidFill>
                  <a:srgbClr val="000000"/>
                </a:solidFill>
                <a:latin typeface="Josefin Sans Regular"/>
              </a:rPr>
              <a:t>The extensive solution takes place between the seasonal limits of the water table. </a:t>
            </a:r>
            <a:r>
              <a:rPr lang="en-US" sz="4549" spc="136">
                <a:solidFill>
                  <a:srgbClr val="FF3131"/>
                </a:solidFill>
                <a:latin typeface="Josefin Sans Regular"/>
              </a:rPr>
              <a:t>Erosion may continue to cut down into the floor, or silt and pebbles may build up floors and </a:t>
            </a:r>
            <a:r>
              <a:rPr lang="en-US" sz="4549" u="sng" spc="136">
                <a:solidFill>
                  <a:srgbClr val="FF9A00"/>
                </a:solidFill>
                <a:latin typeface="Josefin Sans Regular"/>
              </a:rPr>
              <a:t>divert</a:t>
            </a:r>
            <a:r>
              <a:rPr lang="en-US" sz="4549" spc="136">
                <a:solidFill>
                  <a:srgbClr val="FF3131"/>
                </a:solidFill>
                <a:latin typeface="Josefin Sans Regular"/>
              </a:rPr>
              <a:t> stream courses.</a:t>
            </a:r>
            <a:r>
              <a:rPr lang="en-US" sz="4549" spc="136">
                <a:solidFill>
                  <a:srgbClr val="000000"/>
                </a:solidFill>
                <a:latin typeface="Josefin Sans Regular"/>
              </a:rPr>
              <a:t> Most caves still carry the stream that formed them.</a:t>
            </a:r>
          </a:p>
        </p:txBody>
      </p:sp>
      <p:sp>
        <p:nvSpPr>
          <p:cNvPr id="7" name="TextBox 7"/>
          <p:cNvSpPr txBox="1"/>
          <p:nvPr/>
        </p:nvSpPr>
        <p:spPr>
          <a:xfrm>
            <a:off x="270535" y="7918613"/>
            <a:ext cx="10680845" cy="654686"/>
          </a:xfrm>
          <a:prstGeom prst="rect">
            <a:avLst/>
          </a:prstGeom>
        </p:spPr>
        <p:txBody>
          <a:bodyPr lIns="0" tIns="0" rIns="0" bIns="0" rtlCol="0" anchor="t">
            <a:spAutoFit/>
          </a:bodyPr>
          <a:lstStyle/>
          <a:p>
            <a:pPr>
              <a:lnSpc>
                <a:spcPts val="5134"/>
              </a:lnSpc>
              <a:spcBef>
                <a:spcPct val="0"/>
              </a:spcBef>
            </a:pPr>
            <a:r>
              <a:rPr lang="en-US" sz="3949" spc="118">
                <a:solidFill>
                  <a:srgbClr val="000000"/>
                </a:solidFill>
                <a:latin typeface="Josefin Sans Regular"/>
              </a:rPr>
              <a:t>diverts= changes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6000"/>
          </a:blip>
          <a:srcRect l="36687" r="9140"/>
          <a:stretch>
            <a:fillRect/>
          </a:stretch>
        </p:blipFill>
        <p:spPr>
          <a:xfrm>
            <a:off x="0" y="0"/>
            <a:ext cx="9260323" cy="11300905"/>
          </a:xfrm>
          <a:prstGeom prst="rect">
            <a:avLst/>
          </a:prstGeom>
        </p:spPr>
      </p:pic>
      <p:sp>
        <p:nvSpPr>
          <p:cNvPr id="3" name="AutoShape 3"/>
          <p:cNvSpPr/>
          <p:nvPr/>
        </p:nvSpPr>
        <p:spPr>
          <a:xfrm>
            <a:off x="11488955" y="-58626"/>
            <a:ext cx="6690658" cy="3638089"/>
          </a:xfrm>
          <a:prstGeom prst="rect">
            <a:avLst/>
          </a:prstGeom>
          <a:solidFill>
            <a:srgbClr val="806753"/>
          </a:solidFill>
        </p:spPr>
      </p:sp>
      <p:sp>
        <p:nvSpPr>
          <p:cNvPr id="4" name="AutoShape 4"/>
          <p:cNvSpPr/>
          <p:nvPr/>
        </p:nvSpPr>
        <p:spPr>
          <a:xfrm>
            <a:off x="12636876" y="1038225"/>
            <a:ext cx="5008399" cy="26016"/>
          </a:xfrm>
          <a:prstGeom prst="rect">
            <a:avLst/>
          </a:prstGeom>
          <a:solidFill>
            <a:srgbClr val="FEF3EA"/>
          </a:solidFill>
        </p:spPr>
      </p:sp>
      <p:grpSp>
        <p:nvGrpSpPr>
          <p:cNvPr id="5" name="Group 5"/>
          <p:cNvGrpSpPr/>
          <p:nvPr/>
        </p:nvGrpSpPr>
        <p:grpSpPr>
          <a:xfrm>
            <a:off x="3243567" y="4798663"/>
            <a:ext cx="11800867" cy="4625167"/>
            <a:chOff x="0" y="0"/>
            <a:chExt cx="3108047" cy="1218151"/>
          </a:xfrm>
        </p:grpSpPr>
        <p:sp>
          <p:nvSpPr>
            <p:cNvPr id="6" name="Freeform 6"/>
            <p:cNvSpPr/>
            <p:nvPr/>
          </p:nvSpPr>
          <p:spPr>
            <a:xfrm>
              <a:off x="0" y="0"/>
              <a:ext cx="3108047" cy="1218151"/>
            </a:xfrm>
            <a:custGeom>
              <a:avLst/>
              <a:gdLst/>
              <a:ahLst/>
              <a:cxnLst/>
              <a:rect l="l" t="t" r="r" b="b"/>
              <a:pathLst>
                <a:path w="3108047" h="1218151">
                  <a:moveTo>
                    <a:pt x="0" y="0"/>
                  </a:moveTo>
                  <a:lnTo>
                    <a:pt x="3108047" y="0"/>
                  </a:lnTo>
                  <a:lnTo>
                    <a:pt x="3108047" y="1218151"/>
                  </a:lnTo>
                  <a:lnTo>
                    <a:pt x="0" y="1218151"/>
                  </a:lnTo>
                  <a:close/>
                </a:path>
              </a:pathLst>
            </a:custGeom>
            <a:solidFill>
              <a:srgbClr val="806753">
                <a:alpha val="94902"/>
              </a:srgbClr>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664"/>
                </a:lnSpc>
              </a:pPr>
              <a:endParaRPr/>
            </a:p>
          </p:txBody>
        </p:sp>
      </p:grpSp>
      <p:sp>
        <p:nvSpPr>
          <p:cNvPr id="8" name="TextBox 8"/>
          <p:cNvSpPr txBox="1"/>
          <p:nvPr/>
        </p:nvSpPr>
        <p:spPr>
          <a:xfrm>
            <a:off x="3425118" y="4673864"/>
            <a:ext cx="11437764" cy="4769016"/>
          </a:xfrm>
          <a:prstGeom prst="rect">
            <a:avLst/>
          </a:prstGeom>
        </p:spPr>
        <p:txBody>
          <a:bodyPr lIns="0" tIns="0" rIns="0" bIns="0" rtlCol="0" anchor="t">
            <a:spAutoFit/>
          </a:bodyPr>
          <a:lstStyle/>
          <a:p>
            <a:pPr>
              <a:lnSpc>
                <a:spcPts val="7618"/>
              </a:lnSpc>
            </a:pPr>
            <a:r>
              <a:rPr lang="en-US" sz="5078">
                <a:solidFill>
                  <a:srgbClr val="FFFFFF"/>
                </a:solidFill>
                <a:latin typeface="Josefin Sans Regular"/>
              </a:rPr>
              <a:t>A. they are often long</a:t>
            </a:r>
          </a:p>
          <a:p>
            <a:pPr>
              <a:lnSpc>
                <a:spcPts val="7618"/>
              </a:lnSpc>
            </a:pPr>
            <a:r>
              <a:rPr lang="en-US" sz="5078">
                <a:solidFill>
                  <a:srgbClr val="FFFFFF"/>
                </a:solidFill>
                <a:latin typeface="Josefin Sans Regular"/>
              </a:rPr>
              <a:t>B. they are all at least 7.2km long</a:t>
            </a:r>
          </a:p>
          <a:p>
            <a:pPr>
              <a:lnSpc>
                <a:spcPts val="7618"/>
              </a:lnSpc>
            </a:pPr>
            <a:r>
              <a:rPr lang="en-US" sz="5078">
                <a:solidFill>
                  <a:srgbClr val="FFFFFF"/>
                </a:solidFill>
                <a:latin typeface="Josefin Sans Regular"/>
              </a:rPr>
              <a:t>C. most of them are vertical</a:t>
            </a:r>
          </a:p>
          <a:p>
            <a:pPr>
              <a:lnSpc>
                <a:spcPts val="7618"/>
              </a:lnSpc>
            </a:pPr>
            <a:r>
              <a:rPr lang="en-US" sz="5078">
                <a:solidFill>
                  <a:srgbClr val="FFFFFF"/>
                </a:solidFill>
                <a:latin typeface="Josefin Sans Regular"/>
              </a:rPr>
              <a:t>D. they only ever have one passage</a:t>
            </a:r>
          </a:p>
          <a:p>
            <a:pPr algn="l">
              <a:lnSpc>
                <a:spcPts val="7618"/>
              </a:lnSpc>
            </a:pPr>
            <a:r>
              <a:rPr lang="en-US" sz="5078">
                <a:solidFill>
                  <a:srgbClr val="FFFFFF"/>
                </a:solidFill>
                <a:latin typeface="Josefin Sans Regular"/>
              </a:rPr>
              <a:t>E. they are characteristically horizontal</a:t>
            </a:r>
          </a:p>
        </p:txBody>
      </p:sp>
      <p:sp>
        <p:nvSpPr>
          <p:cNvPr id="9" name="TextBox 9"/>
          <p:cNvSpPr txBox="1"/>
          <p:nvPr/>
        </p:nvSpPr>
        <p:spPr>
          <a:xfrm>
            <a:off x="11488955" y="2061784"/>
            <a:ext cx="6690658" cy="1346518"/>
          </a:xfrm>
          <a:prstGeom prst="rect">
            <a:avLst/>
          </a:prstGeom>
        </p:spPr>
        <p:txBody>
          <a:bodyPr lIns="0" tIns="0" rIns="0" bIns="0" rtlCol="0" anchor="t">
            <a:spAutoFit/>
          </a:bodyPr>
          <a:lstStyle/>
          <a:p>
            <a:pPr>
              <a:lnSpc>
                <a:spcPts val="3542"/>
              </a:lnSpc>
            </a:pPr>
            <a:r>
              <a:rPr lang="en-US" sz="2724" spc="81">
                <a:solidFill>
                  <a:srgbClr val="FEF3EA"/>
                </a:solidFill>
                <a:latin typeface="Josefin Sans Regular Bold"/>
              </a:rPr>
              <a:t>Which TWO of the following features of caves in the softer limestones are mentioned in the text?</a:t>
            </a:r>
          </a:p>
        </p:txBody>
      </p:sp>
      <p:sp>
        <p:nvSpPr>
          <p:cNvPr id="10" name="TextBox 10"/>
          <p:cNvSpPr txBox="1"/>
          <p:nvPr/>
        </p:nvSpPr>
        <p:spPr>
          <a:xfrm>
            <a:off x="11724008" y="1154443"/>
            <a:ext cx="6834137" cy="642791"/>
          </a:xfrm>
          <a:prstGeom prst="rect">
            <a:avLst/>
          </a:prstGeom>
        </p:spPr>
        <p:txBody>
          <a:bodyPr lIns="0" tIns="0" rIns="0" bIns="0" rtlCol="0" anchor="t">
            <a:spAutoFit/>
          </a:bodyPr>
          <a:lstStyle/>
          <a:p>
            <a:pPr algn="l">
              <a:lnSpc>
                <a:spcPts val="5486"/>
              </a:lnSpc>
            </a:pPr>
            <a:r>
              <a:rPr lang="en-US" sz="3227" spc="129">
                <a:solidFill>
                  <a:srgbClr val="FFFFFF"/>
                </a:solidFill>
                <a:latin typeface="Paytone One Bold"/>
              </a:rPr>
              <a:t>CHOOSE TWO LETTERS A-E.</a:t>
            </a:r>
          </a:p>
        </p:txBody>
      </p:sp>
      <p:sp>
        <p:nvSpPr>
          <p:cNvPr id="11" name="TextBox 11"/>
          <p:cNvSpPr txBox="1"/>
          <p:nvPr/>
        </p:nvSpPr>
        <p:spPr>
          <a:xfrm>
            <a:off x="7942813" y="-57150"/>
            <a:ext cx="14396527" cy="935990"/>
          </a:xfrm>
          <a:prstGeom prst="rect">
            <a:avLst/>
          </a:prstGeom>
        </p:spPr>
        <p:txBody>
          <a:bodyPr lIns="0" tIns="0" rIns="0" bIns="0" rtlCol="0" anchor="t">
            <a:spAutoFit/>
          </a:bodyPr>
          <a:lstStyle/>
          <a:p>
            <a:pPr algn="ctr">
              <a:lnSpc>
                <a:spcPts val="7539"/>
              </a:lnSpc>
            </a:pPr>
            <a:r>
              <a:rPr lang="en-US" sz="5799">
                <a:solidFill>
                  <a:srgbClr val="FFFFFF"/>
                </a:solidFill>
                <a:latin typeface="Paytone One"/>
              </a:rPr>
              <a:t>Question 9-10</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456" b="12456"/>
          <a:stretch>
            <a:fillRect/>
          </a:stretch>
        </p:blipFill>
        <p:spPr>
          <a:xfrm>
            <a:off x="0" y="0"/>
            <a:ext cx="18288000" cy="10287000"/>
          </a:xfrm>
          <a:prstGeom prst="rect">
            <a:avLst/>
          </a:prstGeom>
        </p:spPr>
      </p:pic>
      <p:sp>
        <p:nvSpPr>
          <p:cNvPr id="3" name="AutoShape 3"/>
          <p:cNvSpPr/>
          <p:nvPr/>
        </p:nvSpPr>
        <p:spPr>
          <a:xfrm rot="-5400000">
            <a:off x="-2333485" y="4588562"/>
            <a:ext cx="7096545" cy="872965"/>
          </a:xfrm>
          <a:prstGeom prst="rect">
            <a:avLst/>
          </a:prstGeom>
          <a:solidFill>
            <a:srgbClr val="B09777"/>
          </a:solidFill>
        </p:spPr>
      </p:sp>
      <p:sp>
        <p:nvSpPr>
          <p:cNvPr id="4" name="AutoShape 4"/>
          <p:cNvSpPr/>
          <p:nvPr/>
        </p:nvSpPr>
        <p:spPr>
          <a:xfrm rot="-5393601">
            <a:off x="-2551577" y="4947514"/>
            <a:ext cx="7022286" cy="0"/>
          </a:xfrm>
          <a:prstGeom prst="line">
            <a:avLst/>
          </a:prstGeom>
          <a:ln w="28575" cap="flat">
            <a:solidFill>
              <a:srgbClr val="FFFFFF"/>
            </a:solidFill>
            <a:prstDash val="sysDot"/>
            <a:headEnd type="none" w="sm" len="sm"/>
            <a:tailEnd type="none" w="sm" len="sm"/>
          </a:ln>
        </p:spPr>
      </p:sp>
      <p:pic>
        <p:nvPicPr>
          <p:cNvPr id="5" name="Picture 5"/>
          <p:cNvPicPr>
            <a:picLocks noChangeAspect="1"/>
          </p:cNvPicPr>
          <p:nvPr/>
        </p:nvPicPr>
        <p:blipFill>
          <a:blip r:embed="rId3"/>
          <a:srcRect/>
          <a:stretch>
            <a:fillRect/>
          </a:stretch>
        </p:blipFill>
        <p:spPr>
          <a:xfrm>
            <a:off x="2085558" y="187848"/>
            <a:ext cx="7389736" cy="9911304"/>
          </a:xfrm>
          <a:prstGeom prst="rect">
            <a:avLst/>
          </a:prstGeom>
        </p:spPr>
      </p:pic>
      <p:pic>
        <p:nvPicPr>
          <p:cNvPr id="6" name="Picture 6"/>
          <p:cNvPicPr>
            <a:picLocks noChangeAspect="1"/>
          </p:cNvPicPr>
          <p:nvPr/>
        </p:nvPicPr>
        <p:blipFill>
          <a:blip r:embed="rId4"/>
          <a:srcRect/>
          <a:stretch>
            <a:fillRect/>
          </a:stretch>
        </p:blipFill>
        <p:spPr>
          <a:xfrm>
            <a:off x="9854919" y="187848"/>
            <a:ext cx="7690166" cy="9911304"/>
          </a:xfrm>
          <a:prstGeom prst="rect">
            <a:avLst/>
          </a:prstGeom>
        </p:spPr>
      </p:pic>
      <p:sp>
        <p:nvSpPr>
          <p:cNvPr id="7" name="TextBox 7"/>
          <p:cNvSpPr txBox="1"/>
          <p:nvPr/>
        </p:nvSpPr>
        <p:spPr>
          <a:xfrm>
            <a:off x="1007495" y="1111939"/>
            <a:ext cx="592534" cy="1766665"/>
          </a:xfrm>
          <a:prstGeom prst="rect">
            <a:avLst/>
          </a:prstGeom>
        </p:spPr>
        <p:txBody>
          <a:bodyPr lIns="0" tIns="0" rIns="0" bIns="0" rtlCol="0" anchor="t">
            <a:spAutoFit/>
          </a:bodyPr>
          <a:lstStyle/>
          <a:p>
            <a:pPr algn="ctr">
              <a:lnSpc>
                <a:spcPts val="14449"/>
              </a:lnSpc>
            </a:pPr>
            <a:r>
              <a:rPr lang="en-US" sz="10321">
                <a:solidFill>
                  <a:srgbClr val="FEF3EA"/>
                </a:solidFill>
                <a:latin typeface="Paytone One Bold"/>
              </a:rPr>
              <a:t>1</a:t>
            </a:r>
          </a:p>
        </p:txBody>
      </p:sp>
      <p:sp>
        <p:nvSpPr>
          <p:cNvPr id="8" name="TextBox 8"/>
          <p:cNvSpPr txBox="1"/>
          <p:nvPr/>
        </p:nvSpPr>
        <p:spPr>
          <a:xfrm rot="-5400000">
            <a:off x="-2321748" y="5074082"/>
            <a:ext cx="7096545" cy="705365"/>
          </a:xfrm>
          <a:prstGeom prst="rect">
            <a:avLst/>
          </a:prstGeom>
        </p:spPr>
        <p:txBody>
          <a:bodyPr lIns="0" tIns="0" rIns="0" bIns="0" rtlCol="0" anchor="t">
            <a:spAutoFit/>
          </a:bodyPr>
          <a:lstStyle/>
          <a:p>
            <a:pPr algn="ctr">
              <a:lnSpc>
                <a:spcPts val="5746"/>
              </a:lnSpc>
            </a:pPr>
            <a:r>
              <a:rPr lang="en-US" sz="4104" spc="1309">
                <a:solidFill>
                  <a:srgbClr val="FEF3EA"/>
                </a:solidFill>
                <a:latin typeface="Noto Serif Display Black"/>
              </a:rPr>
              <a:t>Reading</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290" r="23343"/>
          <a:stretch>
            <a:fillRect/>
          </a:stretch>
        </p:blipFill>
        <p:spPr>
          <a:xfrm>
            <a:off x="-2919360" y="0"/>
            <a:ext cx="9942451" cy="10287000"/>
          </a:xfrm>
          <a:prstGeom prst="rect">
            <a:avLst/>
          </a:prstGeom>
        </p:spPr>
      </p:pic>
      <p:sp>
        <p:nvSpPr>
          <p:cNvPr id="3" name="AutoShape 3"/>
          <p:cNvSpPr/>
          <p:nvPr/>
        </p:nvSpPr>
        <p:spPr>
          <a:xfrm>
            <a:off x="7389055" y="2073464"/>
            <a:ext cx="10518047" cy="6500322"/>
          </a:xfrm>
          <a:prstGeom prst="rect">
            <a:avLst/>
          </a:prstGeom>
          <a:solidFill>
            <a:srgbClr val="806753">
              <a:alpha val="89804"/>
            </a:srgbClr>
          </a:solidFill>
        </p:spPr>
      </p:sp>
      <p:sp>
        <p:nvSpPr>
          <p:cNvPr id="4" name="AutoShape 4"/>
          <p:cNvSpPr/>
          <p:nvPr/>
        </p:nvSpPr>
        <p:spPr>
          <a:xfrm>
            <a:off x="7857402" y="2976572"/>
            <a:ext cx="9401898" cy="71702"/>
          </a:xfrm>
          <a:prstGeom prst="rect">
            <a:avLst/>
          </a:prstGeom>
          <a:solidFill>
            <a:srgbClr val="FEF3EA"/>
          </a:solidFill>
        </p:spPr>
      </p:sp>
      <p:sp>
        <p:nvSpPr>
          <p:cNvPr id="5" name="TextBox 5"/>
          <p:cNvSpPr txBox="1"/>
          <p:nvPr/>
        </p:nvSpPr>
        <p:spPr>
          <a:xfrm>
            <a:off x="9685879" y="2146908"/>
            <a:ext cx="8986128" cy="705839"/>
          </a:xfrm>
          <a:prstGeom prst="rect">
            <a:avLst/>
          </a:prstGeom>
        </p:spPr>
        <p:txBody>
          <a:bodyPr lIns="0" tIns="0" rIns="0" bIns="0" rtlCol="0" anchor="t">
            <a:spAutoFit/>
          </a:bodyPr>
          <a:lstStyle/>
          <a:p>
            <a:pPr algn="l">
              <a:lnSpc>
                <a:spcPts val="5720"/>
              </a:lnSpc>
            </a:pPr>
            <a:r>
              <a:rPr lang="en-US" sz="4086" spc="81">
                <a:solidFill>
                  <a:srgbClr val="FEF3EA"/>
                </a:solidFill>
                <a:latin typeface="DejaVu Serif"/>
              </a:rPr>
              <a:t>A.They are often long</a:t>
            </a:r>
          </a:p>
        </p:txBody>
      </p:sp>
      <p:sp>
        <p:nvSpPr>
          <p:cNvPr id="6" name="TextBox 6"/>
          <p:cNvSpPr txBox="1"/>
          <p:nvPr/>
        </p:nvSpPr>
        <p:spPr>
          <a:xfrm>
            <a:off x="6157944" y="3197877"/>
            <a:ext cx="12514063" cy="1412099"/>
          </a:xfrm>
          <a:prstGeom prst="rect">
            <a:avLst/>
          </a:prstGeom>
        </p:spPr>
        <p:txBody>
          <a:bodyPr lIns="0" tIns="0" rIns="0" bIns="0" rtlCol="0" anchor="t">
            <a:spAutoFit/>
          </a:bodyPr>
          <a:lstStyle/>
          <a:p>
            <a:pPr algn="ctr">
              <a:lnSpc>
                <a:spcPts val="5642"/>
              </a:lnSpc>
            </a:pPr>
            <a:r>
              <a:rPr lang="en-US" sz="4030">
                <a:solidFill>
                  <a:srgbClr val="000000"/>
                </a:solidFill>
                <a:latin typeface="DejaVu Serif Bold"/>
              </a:rPr>
              <a:t>Key word</a:t>
            </a:r>
            <a:r>
              <a:rPr lang="en-US" sz="4030">
                <a:solidFill>
                  <a:srgbClr val="000000"/>
                </a:solidFill>
                <a:latin typeface="DejaVu Serif"/>
              </a:rPr>
              <a:t>: often long</a:t>
            </a:r>
          </a:p>
          <a:p>
            <a:pPr algn="ctr">
              <a:lnSpc>
                <a:spcPts val="5642"/>
              </a:lnSpc>
            </a:pPr>
            <a:r>
              <a:rPr lang="en-US" sz="4030">
                <a:solidFill>
                  <a:srgbClr val="000000"/>
                </a:solidFill>
                <a:latin typeface="DejaVu Serif Bold"/>
              </a:rPr>
              <a:t>Answer location</a:t>
            </a:r>
            <a:r>
              <a:rPr lang="en-US" sz="4030">
                <a:solidFill>
                  <a:srgbClr val="000000"/>
                </a:solidFill>
                <a:latin typeface="DejaVu Serif"/>
              </a:rPr>
              <a:t>: Paragraph C, line 1</a:t>
            </a:r>
          </a:p>
        </p:txBody>
      </p:sp>
      <p:sp>
        <p:nvSpPr>
          <p:cNvPr id="7" name="TextBox 7"/>
          <p:cNvSpPr txBox="1"/>
          <p:nvPr/>
        </p:nvSpPr>
        <p:spPr>
          <a:xfrm>
            <a:off x="7356952" y="4838576"/>
            <a:ext cx="10550150" cy="3391893"/>
          </a:xfrm>
          <a:prstGeom prst="rect">
            <a:avLst/>
          </a:prstGeom>
        </p:spPr>
        <p:txBody>
          <a:bodyPr lIns="0" tIns="0" rIns="0" bIns="0" rtlCol="0" anchor="t">
            <a:spAutoFit/>
          </a:bodyPr>
          <a:lstStyle/>
          <a:p>
            <a:pPr algn="ctr">
              <a:lnSpc>
                <a:spcPts val="5370"/>
              </a:lnSpc>
            </a:pPr>
            <a:r>
              <a:rPr lang="en-US" sz="3835">
                <a:solidFill>
                  <a:srgbClr val="000000"/>
                </a:solidFill>
                <a:latin typeface="DejaVu Serif"/>
              </a:rPr>
              <a:t> - </a:t>
            </a:r>
            <a:r>
              <a:rPr lang="en-US" sz="3835">
                <a:solidFill>
                  <a:srgbClr val="000000"/>
                </a:solidFill>
                <a:latin typeface="DejaVu Serif Bold"/>
              </a:rPr>
              <a:t>Sedimentary rocks</a:t>
            </a:r>
            <a:r>
              <a:rPr lang="en-US" sz="3835">
                <a:solidFill>
                  <a:srgbClr val="000000"/>
                </a:solidFill>
                <a:latin typeface="DejaVu Serif"/>
              </a:rPr>
              <a:t> (including limestone) are usually </a:t>
            </a:r>
            <a:r>
              <a:rPr lang="en-US" sz="3835">
                <a:solidFill>
                  <a:srgbClr val="000000"/>
                </a:solidFill>
                <a:latin typeface="DejaVu Serif Bold"/>
              </a:rPr>
              <a:t>laid down</a:t>
            </a:r>
            <a:r>
              <a:rPr lang="en-US" sz="3835">
                <a:solidFill>
                  <a:srgbClr val="000000"/>
                </a:solidFill>
                <a:latin typeface="DejaVu Serif"/>
              </a:rPr>
              <a:t> in almost </a:t>
            </a:r>
            <a:r>
              <a:rPr lang="en-US" sz="3835">
                <a:solidFill>
                  <a:srgbClr val="000000"/>
                </a:solidFill>
                <a:latin typeface="DejaVu Serif Bold"/>
              </a:rPr>
              <a:t>horizontal layers</a:t>
            </a:r>
            <a:r>
              <a:rPr lang="en-US" sz="3835">
                <a:solidFill>
                  <a:srgbClr val="000000"/>
                </a:solidFill>
                <a:latin typeface="DejaVu Serif"/>
              </a:rPr>
              <a:t> or </a:t>
            </a:r>
            <a:r>
              <a:rPr lang="en-US" sz="3835">
                <a:solidFill>
                  <a:srgbClr val="000000"/>
                </a:solidFill>
                <a:latin typeface="DejaVu Serif Bold"/>
              </a:rPr>
              <a:t>beds</a:t>
            </a:r>
            <a:r>
              <a:rPr lang="en-US" sz="3835">
                <a:solidFill>
                  <a:srgbClr val="000000"/>
                </a:solidFill>
                <a:latin typeface="DejaVu Serif"/>
              </a:rPr>
              <a:t> which may be of any </a:t>
            </a:r>
            <a:r>
              <a:rPr lang="en-US" sz="3835">
                <a:solidFill>
                  <a:srgbClr val="000000"/>
                </a:solidFill>
                <a:latin typeface="DejaVu Serif Bold"/>
              </a:rPr>
              <a:t>thickness</a:t>
            </a:r>
            <a:r>
              <a:rPr lang="en-US" sz="3835">
                <a:solidFill>
                  <a:srgbClr val="000000"/>
                </a:solidFill>
                <a:latin typeface="DejaVu Serif"/>
              </a:rPr>
              <a:t>, but most commonly </a:t>
            </a:r>
            <a:r>
              <a:rPr lang="en-US" sz="3835">
                <a:solidFill>
                  <a:srgbClr val="000000"/>
                </a:solidFill>
                <a:latin typeface="DejaVu Serif Bold"/>
              </a:rPr>
              <a:t>of 5-7.5 cm</a:t>
            </a:r>
            <a:r>
              <a:rPr lang="en-US" sz="3835">
                <a:solidFill>
                  <a:srgbClr val="000000"/>
                </a:solidFill>
                <a:latin typeface="DejaVu Serif"/>
              </a:rPr>
              <a:t>. </a:t>
            </a:r>
          </a:p>
        </p:txBody>
      </p:sp>
      <p:sp>
        <p:nvSpPr>
          <p:cNvPr id="8" name="AutoShape 8"/>
          <p:cNvSpPr/>
          <p:nvPr/>
        </p:nvSpPr>
        <p:spPr>
          <a:xfrm>
            <a:off x="8545355" y="4737096"/>
            <a:ext cx="8387390" cy="52334"/>
          </a:xfrm>
          <a:prstGeom prst="rect">
            <a:avLst/>
          </a:prstGeom>
          <a:solidFill>
            <a:srgbClr val="FEF3EA"/>
          </a:solidFill>
        </p:spPr>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2000"/>
          </a:blip>
          <a:srcRect l="3962" t="13386" b="179"/>
          <a:stretch>
            <a:fillRect/>
          </a:stretch>
        </p:blipFill>
        <p:spPr>
          <a:xfrm>
            <a:off x="0" y="0"/>
            <a:ext cx="18288000" cy="10287000"/>
          </a:xfrm>
          <a:prstGeom prst="rect">
            <a:avLst/>
          </a:prstGeom>
        </p:spPr>
      </p:pic>
      <p:grpSp>
        <p:nvGrpSpPr>
          <p:cNvPr id="3" name="Group 3"/>
          <p:cNvGrpSpPr/>
          <p:nvPr/>
        </p:nvGrpSpPr>
        <p:grpSpPr>
          <a:xfrm>
            <a:off x="1028700" y="3619477"/>
            <a:ext cx="16255532" cy="6220337"/>
            <a:chOff x="0" y="0"/>
            <a:chExt cx="21674043" cy="8293782"/>
          </a:xfrm>
        </p:grpSpPr>
        <p:sp>
          <p:nvSpPr>
            <p:cNvPr id="4" name="AutoShape 4"/>
            <p:cNvSpPr/>
            <p:nvPr/>
          </p:nvSpPr>
          <p:spPr>
            <a:xfrm>
              <a:off x="356237" y="0"/>
              <a:ext cx="20961569" cy="8256213"/>
            </a:xfrm>
            <a:prstGeom prst="rect">
              <a:avLst/>
            </a:prstGeom>
            <a:solidFill>
              <a:srgbClr val="806753">
                <a:alpha val="89804"/>
              </a:srgbClr>
            </a:solidFill>
          </p:spPr>
        </p:sp>
        <p:sp>
          <p:nvSpPr>
            <p:cNvPr id="5" name="TextBox 5"/>
            <p:cNvSpPr txBox="1"/>
            <p:nvPr/>
          </p:nvSpPr>
          <p:spPr>
            <a:xfrm>
              <a:off x="0" y="535675"/>
              <a:ext cx="21674043" cy="855845"/>
            </a:xfrm>
            <a:prstGeom prst="rect">
              <a:avLst/>
            </a:prstGeom>
          </p:spPr>
          <p:txBody>
            <a:bodyPr lIns="0" tIns="0" rIns="0" bIns="0" rtlCol="0" anchor="t">
              <a:spAutoFit/>
            </a:bodyPr>
            <a:lstStyle/>
            <a:p>
              <a:pPr algn="ctr">
                <a:lnSpc>
                  <a:spcPts val="5226"/>
                </a:lnSpc>
              </a:pPr>
              <a:r>
                <a:rPr lang="en-US" sz="4020" spc="160">
                  <a:solidFill>
                    <a:srgbClr val="FEF3EA"/>
                  </a:solidFill>
                  <a:latin typeface="DejaVu Serif"/>
                </a:rPr>
                <a:t>E. They are characteristically horizontal</a:t>
              </a:r>
            </a:p>
          </p:txBody>
        </p:sp>
        <p:sp>
          <p:nvSpPr>
            <p:cNvPr id="6" name="AutoShape 6"/>
            <p:cNvSpPr/>
            <p:nvPr/>
          </p:nvSpPr>
          <p:spPr>
            <a:xfrm>
              <a:off x="971996" y="1621363"/>
              <a:ext cx="19700904" cy="95876"/>
            </a:xfrm>
            <a:prstGeom prst="rect">
              <a:avLst/>
            </a:prstGeom>
            <a:solidFill>
              <a:srgbClr val="FEF3EA"/>
            </a:solidFill>
          </p:spPr>
        </p:sp>
        <p:sp>
          <p:nvSpPr>
            <p:cNvPr id="7" name="TextBox 7"/>
            <p:cNvSpPr txBox="1"/>
            <p:nvPr/>
          </p:nvSpPr>
          <p:spPr>
            <a:xfrm>
              <a:off x="971996" y="1906256"/>
              <a:ext cx="20409282" cy="1854224"/>
            </a:xfrm>
            <a:prstGeom prst="rect">
              <a:avLst/>
            </a:prstGeom>
          </p:spPr>
          <p:txBody>
            <a:bodyPr lIns="0" tIns="0" rIns="0" bIns="0" rtlCol="0" anchor="t">
              <a:spAutoFit/>
            </a:bodyPr>
            <a:lstStyle/>
            <a:p>
              <a:pPr algn="ctr">
                <a:lnSpc>
                  <a:spcPts val="5642"/>
                </a:lnSpc>
              </a:pPr>
              <a:r>
                <a:rPr lang="en-US" sz="4030">
                  <a:solidFill>
                    <a:srgbClr val="000000"/>
                  </a:solidFill>
                  <a:latin typeface="DejaVu Serif Bold"/>
                </a:rPr>
                <a:t>Key word</a:t>
              </a:r>
              <a:r>
                <a:rPr lang="en-US" sz="4030">
                  <a:solidFill>
                    <a:srgbClr val="000000"/>
                  </a:solidFill>
                  <a:latin typeface="DejaVu Serif"/>
                </a:rPr>
                <a:t>: characteristtically,horizontial</a:t>
              </a:r>
            </a:p>
            <a:p>
              <a:pPr algn="ctr">
                <a:lnSpc>
                  <a:spcPts val="5642"/>
                </a:lnSpc>
              </a:pPr>
              <a:r>
                <a:rPr lang="en-US" sz="4030">
                  <a:solidFill>
                    <a:srgbClr val="000000"/>
                  </a:solidFill>
                  <a:latin typeface="DejaVu Serif Bold"/>
                </a:rPr>
                <a:t>Answer location</a:t>
              </a:r>
              <a:r>
                <a:rPr lang="en-US" sz="4030">
                  <a:solidFill>
                    <a:srgbClr val="000000"/>
                  </a:solidFill>
                  <a:latin typeface="DejaVu Serif"/>
                </a:rPr>
                <a:t>: Paragraph C, line 1</a:t>
              </a:r>
            </a:p>
          </p:txBody>
        </p:sp>
        <p:sp>
          <p:nvSpPr>
            <p:cNvPr id="8" name="TextBox 8"/>
            <p:cNvSpPr txBox="1"/>
            <p:nvPr/>
          </p:nvSpPr>
          <p:spPr>
            <a:xfrm>
              <a:off x="1057451" y="4451921"/>
              <a:ext cx="19615448" cy="3841861"/>
            </a:xfrm>
            <a:prstGeom prst="rect">
              <a:avLst/>
            </a:prstGeom>
          </p:spPr>
          <p:txBody>
            <a:bodyPr lIns="0" tIns="0" rIns="0" bIns="0" rtlCol="0" anchor="t">
              <a:spAutoFit/>
            </a:bodyPr>
            <a:lstStyle/>
            <a:p>
              <a:pPr algn="ctr">
                <a:lnSpc>
                  <a:spcPts val="5726"/>
                </a:lnSpc>
              </a:pPr>
              <a:r>
                <a:rPr lang="en-US" sz="4090">
                  <a:solidFill>
                    <a:srgbClr val="000000"/>
                  </a:solidFill>
                  <a:latin typeface="DejaVu Serif"/>
                </a:rPr>
                <a:t> - </a:t>
              </a:r>
              <a:r>
                <a:rPr lang="en-US" sz="4090">
                  <a:solidFill>
                    <a:srgbClr val="000000"/>
                  </a:solidFill>
                  <a:latin typeface="DejaVu Serif Bold"/>
                </a:rPr>
                <a:t>Sedimentary rocks</a:t>
              </a:r>
              <a:r>
                <a:rPr lang="en-US" sz="4090">
                  <a:solidFill>
                    <a:srgbClr val="000000"/>
                  </a:solidFill>
                  <a:latin typeface="DejaVu Serif"/>
                </a:rPr>
                <a:t> (including </a:t>
              </a:r>
              <a:r>
                <a:rPr lang="en-US" sz="4090">
                  <a:solidFill>
                    <a:srgbClr val="000000"/>
                  </a:solidFill>
                  <a:latin typeface="DejaVu Serif Bold"/>
                </a:rPr>
                <a:t>limestone</a:t>
              </a:r>
              <a:r>
                <a:rPr lang="en-US" sz="4090">
                  <a:solidFill>
                    <a:srgbClr val="000000"/>
                  </a:solidFill>
                  <a:latin typeface="DejaVu Serif"/>
                </a:rPr>
                <a:t>) are usually </a:t>
              </a:r>
              <a:r>
                <a:rPr lang="en-US" sz="4090">
                  <a:solidFill>
                    <a:srgbClr val="000000"/>
                  </a:solidFill>
                  <a:latin typeface="DejaVu Serif Bold"/>
                </a:rPr>
                <a:t>laid down</a:t>
              </a:r>
              <a:r>
                <a:rPr lang="en-US" sz="4090">
                  <a:solidFill>
                    <a:srgbClr val="000000"/>
                  </a:solidFill>
                  <a:latin typeface="DejaVu Serif"/>
                </a:rPr>
                <a:t> in almost </a:t>
              </a:r>
              <a:r>
                <a:rPr lang="en-US" sz="4090">
                  <a:solidFill>
                    <a:srgbClr val="000000"/>
                  </a:solidFill>
                  <a:latin typeface="DejaVu Serif Bold"/>
                </a:rPr>
                <a:t>horizontal layers</a:t>
              </a:r>
              <a:r>
                <a:rPr lang="en-US" sz="4090">
                  <a:solidFill>
                    <a:srgbClr val="000000"/>
                  </a:solidFill>
                  <a:latin typeface="DejaVu Serif"/>
                </a:rPr>
                <a:t> or beds</a:t>
              </a:r>
              <a:r>
                <a:rPr lang="en-US" sz="4090">
                  <a:solidFill>
                    <a:srgbClr val="000000"/>
                  </a:solidFill>
                  <a:latin typeface="DejaVu Serif Bold"/>
                </a:rPr>
                <a:t> </a:t>
              </a:r>
              <a:r>
                <a:rPr lang="en-US" sz="4090">
                  <a:solidFill>
                    <a:srgbClr val="000000"/>
                  </a:solidFill>
                  <a:latin typeface="DejaVu Serif"/>
                </a:rPr>
                <a:t>which may be of any </a:t>
              </a:r>
              <a:r>
                <a:rPr lang="en-US" sz="4090">
                  <a:solidFill>
                    <a:srgbClr val="000000"/>
                  </a:solidFill>
                  <a:latin typeface="DejaVu Serif Bold"/>
                </a:rPr>
                <a:t>thickness</a:t>
              </a:r>
              <a:r>
                <a:rPr lang="en-US" sz="4090">
                  <a:solidFill>
                    <a:srgbClr val="000000"/>
                  </a:solidFill>
                  <a:latin typeface="DejaVu Serif"/>
                </a:rPr>
                <a:t>, but most commonly of </a:t>
              </a:r>
              <a:r>
                <a:rPr lang="en-US" sz="4090">
                  <a:solidFill>
                    <a:srgbClr val="000000"/>
                  </a:solidFill>
                  <a:latin typeface="DejaVu Serif Bold"/>
                </a:rPr>
                <a:t>5-7.5 cm</a:t>
              </a:r>
              <a:r>
                <a:rPr lang="en-US" sz="4090">
                  <a:solidFill>
                    <a:srgbClr val="000000"/>
                  </a:solidFill>
                  <a:latin typeface="DejaVu Serif"/>
                </a:rPr>
                <a:t>. </a:t>
              </a:r>
            </a:p>
          </p:txBody>
        </p:sp>
        <p:sp>
          <p:nvSpPr>
            <p:cNvPr id="9" name="AutoShape 9"/>
            <p:cNvSpPr/>
            <p:nvPr/>
          </p:nvSpPr>
          <p:spPr>
            <a:xfrm>
              <a:off x="3753281" y="4128107"/>
              <a:ext cx="14607922" cy="41239"/>
            </a:xfrm>
            <a:prstGeom prst="rect">
              <a:avLst/>
            </a:prstGeom>
            <a:solidFill>
              <a:srgbClr val="FEF3EA"/>
            </a:solidFill>
          </p:spPr>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4999"/>
          </a:blip>
          <a:srcRect t="9920" b="26448"/>
          <a:stretch>
            <a:fillRect/>
          </a:stretch>
        </p:blipFill>
        <p:spPr>
          <a:xfrm>
            <a:off x="-273946" y="330514"/>
            <a:ext cx="18561946" cy="6811071"/>
          </a:xfrm>
          <a:prstGeom prst="rect">
            <a:avLst/>
          </a:prstGeom>
        </p:spPr>
      </p:pic>
      <p:sp>
        <p:nvSpPr>
          <p:cNvPr id="3" name="AutoShape 3"/>
          <p:cNvSpPr/>
          <p:nvPr/>
        </p:nvSpPr>
        <p:spPr>
          <a:xfrm>
            <a:off x="710100" y="3064132"/>
            <a:ext cx="5307605" cy="3746939"/>
          </a:xfrm>
          <a:prstGeom prst="rect">
            <a:avLst/>
          </a:prstGeom>
          <a:solidFill>
            <a:srgbClr val="806753"/>
          </a:solidFill>
        </p:spPr>
      </p:sp>
      <p:sp>
        <p:nvSpPr>
          <p:cNvPr id="4" name="AutoShape 4"/>
          <p:cNvSpPr/>
          <p:nvPr/>
        </p:nvSpPr>
        <p:spPr>
          <a:xfrm>
            <a:off x="1220778" y="4119908"/>
            <a:ext cx="4286250" cy="38100"/>
          </a:xfrm>
          <a:prstGeom prst="rect">
            <a:avLst/>
          </a:prstGeom>
          <a:solidFill>
            <a:srgbClr val="FEF3EA"/>
          </a:solidFill>
        </p:spPr>
      </p:sp>
      <p:sp>
        <p:nvSpPr>
          <p:cNvPr id="5" name="TextBox 5"/>
          <p:cNvSpPr txBox="1"/>
          <p:nvPr/>
        </p:nvSpPr>
        <p:spPr>
          <a:xfrm>
            <a:off x="1278356" y="3237891"/>
            <a:ext cx="4228672" cy="927020"/>
          </a:xfrm>
          <a:prstGeom prst="rect">
            <a:avLst/>
          </a:prstGeom>
        </p:spPr>
        <p:txBody>
          <a:bodyPr lIns="0" tIns="0" rIns="0" bIns="0" rtlCol="0" anchor="t">
            <a:spAutoFit/>
          </a:bodyPr>
          <a:lstStyle/>
          <a:p>
            <a:pPr algn="ctr">
              <a:lnSpc>
                <a:spcPts val="7474"/>
              </a:lnSpc>
            </a:pPr>
            <a:r>
              <a:rPr lang="en-US" sz="5749" spc="172">
                <a:solidFill>
                  <a:srgbClr val="FEF3EA"/>
                </a:solidFill>
                <a:latin typeface="Josefin Sans Regular Bold"/>
              </a:rPr>
              <a:t>TRUE</a:t>
            </a:r>
          </a:p>
        </p:txBody>
      </p:sp>
      <p:sp>
        <p:nvSpPr>
          <p:cNvPr id="6" name="AutoShape 6"/>
          <p:cNvSpPr/>
          <p:nvPr/>
        </p:nvSpPr>
        <p:spPr>
          <a:xfrm>
            <a:off x="6612451" y="3064132"/>
            <a:ext cx="5156399" cy="3746939"/>
          </a:xfrm>
          <a:prstGeom prst="rect">
            <a:avLst/>
          </a:prstGeom>
          <a:solidFill>
            <a:srgbClr val="806753"/>
          </a:solidFill>
        </p:spPr>
      </p:sp>
      <p:sp>
        <p:nvSpPr>
          <p:cNvPr id="7" name="AutoShape 7"/>
          <p:cNvSpPr/>
          <p:nvPr/>
        </p:nvSpPr>
        <p:spPr>
          <a:xfrm>
            <a:off x="12514802" y="3064132"/>
            <a:ext cx="5307605" cy="3746939"/>
          </a:xfrm>
          <a:prstGeom prst="rect">
            <a:avLst/>
          </a:prstGeom>
          <a:solidFill>
            <a:srgbClr val="806753"/>
          </a:solidFill>
        </p:spPr>
      </p:sp>
      <p:sp>
        <p:nvSpPr>
          <p:cNvPr id="8" name="AutoShape 8"/>
          <p:cNvSpPr/>
          <p:nvPr/>
        </p:nvSpPr>
        <p:spPr>
          <a:xfrm>
            <a:off x="7000875" y="4158008"/>
            <a:ext cx="4286250" cy="38100"/>
          </a:xfrm>
          <a:prstGeom prst="rect">
            <a:avLst/>
          </a:prstGeom>
          <a:solidFill>
            <a:srgbClr val="FEF3EA"/>
          </a:solidFill>
        </p:spPr>
      </p:sp>
      <p:sp>
        <p:nvSpPr>
          <p:cNvPr id="9" name="AutoShape 9"/>
          <p:cNvSpPr/>
          <p:nvPr/>
        </p:nvSpPr>
        <p:spPr>
          <a:xfrm>
            <a:off x="13025480" y="4196108"/>
            <a:ext cx="4286250" cy="38100"/>
          </a:xfrm>
          <a:prstGeom prst="rect">
            <a:avLst/>
          </a:prstGeom>
          <a:solidFill>
            <a:srgbClr val="FEF3EA"/>
          </a:solidFill>
        </p:spPr>
      </p:sp>
      <p:grpSp>
        <p:nvGrpSpPr>
          <p:cNvPr id="10" name="Group 10"/>
          <p:cNvGrpSpPr/>
          <p:nvPr/>
        </p:nvGrpSpPr>
        <p:grpSpPr>
          <a:xfrm>
            <a:off x="1732165" y="422463"/>
            <a:ext cx="15325528" cy="2146343"/>
            <a:chOff x="0" y="0"/>
            <a:chExt cx="20434037" cy="2861791"/>
          </a:xfrm>
        </p:grpSpPr>
        <p:sp>
          <p:nvSpPr>
            <p:cNvPr id="11" name="TextBox 11"/>
            <p:cNvSpPr txBox="1"/>
            <p:nvPr/>
          </p:nvSpPr>
          <p:spPr>
            <a:xfrm>
              <a:off x="0" y="50800"/>
              <a:ext cx="20434037" cy="1206500"/>
            </a:xfrm>
            <a:prstGeom prst="rect">
              <a:avLst/>
            </a:prstGeom>
          </p:spPr>
          <p:txBody>
            <a:bodyPr lIns="0" tIns="0" rIns="0" bIns="0" rtlCol="0" anchor="t">
              <a:spAutoFit/>
            </a:bodyPr>
            <a:lstStyle/>
            <a:p>
              <a:pPr algn="ctr">
                <a:lnSpc>
                  <a:spcPts val="7170"/>
                </a:lnSpc>
              </a:pPr>
              <a:r>
                <a:rPr lang="en-US" sz="5975" spc="119">
                  <a:solidFill>
                    <a:srgbClr val="3B181D"/>
                  </a:solidFill>
                  <a:latin typeface="Paytone One"/>
                </a:rPr>
                <a:t>QUESTION 11 - 13</a:t>
              </a:r>
            </a:p>
          </p:txBody>
        </p:sp>
        <p:sp>
          <p:nvSpPr>
            <p:cNvPr id="12" name="TextBox 12"/>
            <p:cNvSpPr txBox="1"/>
            <p:nvPr/>
          </p:nvSpPr>
          <p:spPr>
            <a:xfrm>
              <a:off x="0" y="1563216"/>
              <a:ext cx="20434037" cy="1298575"/>
            </a:xfrm>
            <a:prstGeom prst="rect">
              <a:avLst/>
            </a:prstGeom>
          </p:spPr>
          <p:txBody>
            <a:bodyPr lIns="0" tIns="0" rIns="0" bIns="0" rtlCol="0" anchor="t">
              <a:spAutoFit/>
            </a:bodyPr>
            <a:lstStyle/>
            <a:p>
              <a:pPr algn="ctr">
                <a:lnSpc>
                  <a:spcPts val="3900"/>
                </a:lnSpc>
              </a:pPr>
              <a:r>
                <a:rPr lang="en-US" sz="3000" spc="120">
                  <a:solidFill>
                    <a:srgbClr val="3B181D"/>
                  </a:solidFill>
                  <a:latin typeface="Paytone One"/>
                </a:rPr>
                <a:t>DO THE FOLLOWING STATEMENTS AGREE WITH THE INFORMATION IN READING PASSAGE I?</a:t>
              </a:r>
            </a:p>
          </p:txBody>
        </p:sp>
      </p:grpSp>
      <p:sp>
        <p:nvSpPr>
          <p:cNvPr id="13" name="TextBox 13"/>
          <p:cNvSpPr txBox="1"/>
          <p:nvPr/>
        </p:nvSpPr>
        <p:spPr>
          <a:xfrm>
            <a:off x="857250" y="4518501"/>
            <a:ext cx="4886325" cy="2228914"/>
          </a:xfrm>
          <a:prstGeom prst="rect">
            <a:avLst/>
          </a:prstGeom>
        </p:spPr>
        <p:txBody>
          <a:bodyPr lIns="0" tIns="0" rIns="0" bIns="0" rtlCol="0" anchor="t">
            <a:spAutoFit/>
          </a:bodyPr>
          <a:lstStyle/>
          <a:p>
            <a:pPr algn="ctr">
              <a:lnSpc>
                <a:spcPts val="5997"/>
              </a:lnSpc>
            </a:pPr>
            <a:r>
              <a:rPr lang="en-US" sz="3998">
                <a:solidFill>
                  <a:srgbClr val="FEF3EA"/>
                </a:solidFill>
                <a:latin typeface="Josefin Sans Regular Bold"/>
              </a:rPr>
              <a:t>if the statement agrees with the information</a:t>
            </a:r>
          </a:p>
        </p:txBody>
      </p:sp>
      <p:sp>
        <p:nvSpPr>
          <p:cNvPr id="14" name="TextBox 14"/>
          <p:cNvSpPr txBox="1"/>
          <p:nvPr/>
        </p:nvSpPr>
        <p:spPr>
          <a:xfrm>
            <a:off x="7151918" y="3247416"/>
            <a:ext cx="4228672" cy="910591"/>
          </a:xfrm>
          <a:prstGeom prst="rect">
            <a:avLst/>
          </a:prstGeom>
        </p:spPr>
        <p:txBody>
          <a:bodyPr lIns="0" tIns="0" rIns="0" bIns="0" rtlCol="0" anchor="t">
            <a:spAutoFit/>
          </a:bodyPr>
          <a:lstStyle/>
          <a:p>
            <a:pPr algn="ctr">
              <a:lnSpc>
                <a:spcPts val="7214"/>
              </a:lnSpc>
            </a:pPr>
            <a:r>
              <a:rPr lang="en-US" sz="5549" spc="166">
                <a:solidFill>
                  <a:srgbClr val="FEF3EA"/>
                </a:solidFill>
                <a:latin typeface="Josefin Sans Regular Bold"/>
              </a:rPr>
              <a:t>FALSE </a:t>
            </a:r>
          </a:p>
        </p:txBody>
      </p:sp>
      <p:sp>
        <p:nvSpPr>
          <p:cNvPr id="15" name="TextBox 15"/>
          <p:cNvSpPr txBox="1"/>
          <p:nvPr/>
        </p:nvSpPr>
        <p:spPr>
          <a:xfrm>
            <a:off x="12873750" y="3209316"/>
            <a:ext cx="4768138" cy="910591"/>
          </a:xfrm>
          <a:prstGeom prst="rect">
            <a:avLst/>
          </a:prstGeom>
        </p:spPr>
        <p:txBody>
          <a:bodyPr lIns="0" tIns="0" rIns="0" bIns="0" rtlCol="0" anchor="t">
            <a:spAutoFit/>
          </a:bodyPr>
          <a:lstStyle/>
          <a:p>
            <a:pPr algn="ctr">
              <a:lnSpc>
                <a:spcPts val="7214"/>
              </a:lnSpc>
            </a:pPr>
            <a:r>
              <a:rPr lang="en-US" sz="5549" spc="166">
                <a:solidFill>
                  <a:srgbClr val="FEF3EA"/>
                </a:solidFill>
                <a:latin typeface="Josefin Sans Regular Bold"/>
              </a:rPr>
              <a:t>NOT GIVEN</a:t>
            </a:r>
          </a:p>
        </p:txBody>
      </p:sp>
      <p:sp>
        <p:nvSpPr>
          <p:cNvPr id="16" name="TextBox 16"/>
          <p:cNvSpPr txBox="1"/>
          <p:nvPr/>
        </p:nvSpPr>
        <p:spPr>
          <a:xfrm>
            <a:off x="12633163" y="4518501"/>
            <a:ext cx="5070883" cy="2228914"/>
          </a:xfrm>
          <a:prstGeom prst="rect">
            <a:avLst/>
          </a:prstGeom>
        </p:spPr>
        <p:txBody>
          <a:bodyPr lIns="0" tIns="0" rIns="0" bIns="0" rtlCol="0" anchor="t">
            <a:spAutoFit/>
          </a:bodyPr>
          <a:lstStyle/>
          <a:p>
            <a:pPr algn="ctr">
              <a:lnSpc>
                <a:spcPts val="5997"/>
              </a:lnSpc>
            </a:pPr>
            <a:r>
              <a:rPr lang="en-US" sz="3998">
                <a:solidFill>
                  <a:srgbClr val="FEF3EA"/>
                </a:solidFill>
                <a:latin typeface="Josefin Sans Regular Bold"/>
              </a:rPr>
              <a:t>if there is no information about the statement</a:t>
            </a:r>
          </a:p>
        </p:txBody>
      </p:sp>
      <p:sp>
        <p:nvSpPr>
          <p:cNvPr id="17" name="TextBox 17"/>
          <p:cNvSpPr txBox="1"/>
          <p:nvPr/>
        </p:nvSpPr>
        <p:spPr>
          <a:xfrm>
            <a:off x="6381750" y="4518501"/>
            <a:ext cx="5751308" cy="2228914"/>
          </a:xfrm>
          <a:prstGeom prst="rect">
            <a:avLst/>
          </a:prstGeom>
        </p:spPr>
        <p:txBody>
          <a:bodyPr lIns="0" tIns="0" rIns="0" bIns="0" rtlCol="0" anchor="t">
            <a:spAutoFit/>
          </a:bodyPr>
          <a:lstStyle/>
          <a:p>
            <a:pPr algn="ctr">
              <a:lnSpc>
                <a:spcPts val="5997"/>
              </a:lnSpc>
            </a:pPr>
            <a:r>
              <a:rPr lang="en-US" sz="3998">
                <a:solidFill>
                  <a:srgbClr val="FEF3EA"/>
                </a:solidFill>
                <a:latin typeface="Josefin Sans Regular Bold"/>
              </a:rPr>
              <a:t>if the statement contradicts the information</a:t>
            </a:r>
          </a:p>
        </p:txBody>
      </p:sp>
      <p:sp>
        <p:nvSpPr>
          <p:cNvPr id="18" name="TextBox 18"/>
          <p:cNvSpPr txBox="1"/>
          <p:nvPr/>
        </p:nvSpPr>
        <p:spPr>
          <a:xfrm>
            <a:off x="-159152" y="7722610"/>
            <a:ext cx="18584125" cy="2207896"/>
          </a:xfrm>
          <a:prstGeom prst="rect">
            <a:avLst/>
          </a:prstGeom>
        </p:spPr>
        <p:txBody>
          <a:bodyPr lIns="0" tIns="0" rIns="0" bIns="0" rtlCol="0" anchor="t">
            <a:spAutoFit/>
          </a:bodyPr>
          <a:lstStyle/>
          <a:p>
            <a:pPr algn="ctr">
              <a:lnSpc>
                <a:spcPts val="5879"/>
              </a:lnSpc>
            </a:pPr>
            <a:r>
              <a:rPr lang="en-US" sz="4199">
                <a:solidFill>
                  <a:srgbClr val="3B181D"/>
                </a:solidFill>
                <a:latin typeface="Josefin Sans Regular Bold"/>
              </a:rPr>
              <a:t>11. The limestone found in New Zealand is more than 450 million years old.</a:t>
            </a:r>
          </a:p>
          <a:p>
            <a:pPr algn="ctr">
              <a:lnSpc>
                <a:spcPts val="5879"/>
              </a:lnSpc>
            </a:pPr>
            <a:r>
              <a:rPr lang="en-US" sz="4199">
                <a:solidFill>
                  <a:srgbClr val="3B181D"/>
                </a:solidFill>
                <a:latin typeface="Josefin Sans Regular Bold"/>
              </a:rPr>
              <a:t>12. Stalactites are more often white to yellow than brown or red.</a:t>
            </a:r>
          </a:p>
          <a:p>
            <a:pPr algn="ctr">
              <a:lnSpc>
                <a:spcPts val="5879"/>
              </a:lnSpc>
            </a:pPr>
            <a:r>
              <a:rPr lang="en-US" sz="4199">
                <a:solidFill>
                  <a:srgbClr val="3B181D"/>
                </a:solidFill>
                <a:latin typeface="Josefin Sans Regular Bold"/>
              </a:rPr>
              <a:t>13. Stalagmites never grow very large.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AutoShape 2"/>
          <p:cNvSpPr/>
          <p:nvPr/>
        </p:nvSpPr>
        <p:spPr>
          <a:xfrm>
            <a:off x="4950305" y="3237768"/>
            <a:ext cx="8387390" cy="52334"/>
          </a:xfrm>
          <a:prstGeom prst="rect">
            <a:avLst/>
          </a:prstGeom>
          <a:solidFill>
            <a:srgbClr val="3B181D"/>
          </a:solidFill>
        </p:spPr>
      </p:sp>
      <p:pic>
        <p:nvPicPr>
          <p:cNvPr id="3" name="Picture 3"/>
          <p:cNvPicPr>
            <a:picLocks noChangeAspect="1"/>
          </p:cNvPicPr>
          <p:nvPr/>
        </p:nvPicPr>
        <p:blipFill>
          <a:blip r:embed="rId2"/>
          <a:srcRect r="22471"/>
          <a:stretch>
            <a:fillRect/>
          </a:stretch>
        </p:blipFill>
        <p:spPr>
          <a:xfrm>
            <a:off x="0" y="3592829"/>
            <a:ext cx="6664198" cy="6446888"/>
          </a:xfrm>
          <a:prstGeom prst="rect">
            <a:avLst/>
          </a:prstGeom>
        </p:spPr>
      </p:pic>
      <p:sp>
        <p:nvSpPr>
          <p:cNvPr id="4" name="TextBox 4"/>
          <p:cNvSpPr txBox="1"/>
          <p:nvPr/>
        </p:nvSpPr>
        <p:spPr>
          <a:xfrm>
            <a:off x="453916" y="1663135"/>
            <a:ext cx="16805384" cy="1476375"/>
          </a:xfrm>
          <a:prstGeom prst="rect">
            <a:avLst/>
          </a:prstGeom>
        </p:spPr>
        <p:txBody>
          <a:bodyPr lIns="0" tIns="0" rIns="0" bIns="0" rtlCol="0" anchor="t">
            <a:spAutoFit/>
          </a:bodyPr>
          <a:lstStyle/>
          <a:p>
            <a:pPr>
              <a:lnSpc>
                <a:spcPts val="3900"/>
              </a:lnSpc>
            </a:pPr>
            <a:r>
              <a:rPr lang="en-US" sz="3000" spc="120">
                <a:solidFill>
                  <a:srgbClr val="806753"/>
                </a:solidFill>
                <a:latin typeface="Paytone One Bold"/>
              </a:rPr>
              <a:t> THE </a:t>
            </a:r>
            <a:r>
              <a:rPr lang="en-US" sz="3000" spc="120">
                <a:solidFill>
                  <a:srgbClr val="FF3131"/>
                </a:solidFill>
                <a:latin typeface="Paytone One Bold"/>
              </a:rPr>
              <a:t>LIMESTONE</a:t>
            </a:r>
            <a:r>
              <a:rPr lang="en-US" sz="3000" spc="120">
                <a:solidFill>
                  <a:srgbClr val="806753"/>
                </a:solidFill>
                <a:latin typeface="Paytone One Bold"/>
              </a:rPr>
              <a:t> FOUND IN </a:t>
            </a:r>
            <a:r>
              <a:rPr lang="en-US" sz="3000" spc="120">
                <a:solidFill>
                  <a:srgbClr val="FF3131"/>
                </a:solidFill>
                <a:latin typeface="Paytone One Bold"/>
              </a:rPr>
              <a:t>NEW ZEALAND</a:t>
            </a:r>
            <a:r>
              <a:rPr lang="en-US" sz="3000" spc="120">
                <a:solidFill>
                  <a:srgbClr val="806753"/>
                </a:solidFill>
                <a:latin typeface="Paytone One Bold"/>
              </a:rPr>
              <a:t> IS </a:t>
            </a:r>
            <a:r>
              <a:rPr lang="en-US" sz="3000" spc="120">
                <a:solidFill>
                  <a:srgbClr val="FF3131"/>
                </a:solidFill>
                <a:latin typeface="Paytone One Bold"/>
              </a:rPr>
              <a:t>MORE THAN 450 MILLION</a:t>
            </a:r>
            <a:r>
              <a:rPr lang="en-US" sz="3000" spc="120">
                <a:solidFill>
                  <a:srgbClr val="806753"/>
                </a:solidFill>
                <a:latin typeface="Paytone One Bold"/>
              </a:rPr>
              <a:t> YEARS OLD.</a:t>
            </a:r>
          </a:p>
          <a:p>
            <a:pPr>
              <a:lnSpc>
                <a:spcPts val="3900"/>
              </a:lnSpc>
            </a:pPr>
            <a:r>
              <a:rPr lang="en-US" sz="3000" spc="120">
                <a:solidFill>
                  <a:srgbClr val="000000"/>
                </a:solidFill>
                <a:latin typeface="Paytone One Bold"/>
              </a:rPr>
              <a:t>ANSWER</a:t>
            </a:r>
            <a:r>
              <a:rPr lang="en-US" sz="3000" spc="120">
                <a:solidFill>
                  <a:srgbClr val="806753"/>
                </a:solidFill>
                <a:latin typeface="Paytone One Bold"/>
              </a:rPr>
              <a:t>: </a:t>
            </a:r>
            <a:r>
              <a:rPr lang="en-US" sz="3000" spc="120">
                <a:solidFill>
                  <a:srgbClr val="FF3131"/>
                </a:solidFill>
                <a:latin typeface="Paytone One Bold"/>
              </a:rPr>
              <a:t>TRUE </a:t>
            </a:r>
          </a:p>
          <a:p>
            <a:pPr algn="l">
              <a:lnSpc>
                <a:spcPts val="3900"/>
              </a:lnSpc>
            </a:pPr>
            <a:r>
              <a:rPr lang="en-US" sz="3000" spc="120">
                <a:solidFill>
                  <a:srgbClr val="1E1816"/>
                </a:solidFill>
                <a:latin typeface="Paytone One Bold"/>
              </a:rPr>
              <a:t>ANSWER LOCATION</a:t>
            </a:r>
            <a:r>
              <a:rPr lang="en-US" sz="3000" spc="120">
                <a:solidFill>
                  <a:srgbClr val="FF3131"/>
                </a:solidFill>
                <a:latin typeface="Paytone One Bold"/>
              </a:rPr>
              <a:t>: PARAGRAPH 2 , LINE 1</a:t>
            </a:r>
          </a:p>
        </p:txBody>
      </p:sp>
      <p:sp>
        <p:nvSpPr>
          <p:cNvPr id="5" name="TextBox 5"/>
          <p:cNvSpPr txBox="1"/>
          <p:nvPr/>
        </p:nvSpPr>
        <p:spPr>
          <a:xfrm>
            <a:off x="-4178518" y="92710"/>
            <a:ext cx="14396527" cy="935990"/>
          </a:xfrm>
          <a:prstGeom prst="rect">
            <a:avLst/>
          </a:prstGeom>
        </p:spPr>
        <p:txBody>
          <a:bodyPr lIns="0" tIns="0" rIns="0" bIns="0" rtlCol="0" anchor="t">
            <a:spAutoFit/>
          </a:bodyPr>
          <a:lstStyle/>
          <a:p>
            <a:pPr algn="ctr">
              <a:lnSpc>
                <a:spcPts val="7539"/>
              </a:lnSpc>
            </a:pPr>
            <a:r>
              <a:rPr lang="en-US" sz="5799">
                <a:solidFill>
                  <a:srgbClr val="3B181D"/>
                </a:solidFill>
                <a:latin typeface="Paytone One"/>
              </a:rPr>
              <a:t>Question 11 </a:t>
            </a:r>
          </a:p>
        </p:txBody>
      </p:sp>
      <p:sp>
        <p:nvSpPr>
          <p:cNvPr id="6" name="TextBox 6"/>
          <p:cNvSpPr txBox="1"/>
          <p:nvPr/>
        </p:nvSpPr>
        <p:spPr>
          <a:xfrm>
            <a:off x="6963120" y="3507104"/>
            <a:ext cx="11324880" cy="6159501"/>
          </a:xfrm>
          <a:prstGeom prst="rect">
            <a:avLst/>
          </a:prstGeom>
        </p:spPr>
        <p:txBody>
          <a:bodyPr lIns="0" tIns="0" rIns="0" bIns="0" rtlCol="0" anchor="t">
            <a:spAutoFit/>
          </a:bodyPr>
          <a:lstStyle/>
          <a:p>
            <a:pPr>
              <a:lnSpc>
                <a:spcPts val="6999"/>
              </a:lnSpc>
            </a:pPr>
            <a:r>
              <a:rPr lang="en-US" sz="4999" u="sng">
                <a:solidFill>
                  <a:srgbClr val="FF3131"/>
                </a:solidFill>
                <a:latin typeface="Times Neue Roman"/>
              </a:rPr>
              <a:t>Limestone</a:t>
            </a:r>
            <a:r>
              <a:rPr lang="en-US" sz="4999">
                <a:solidFill>
                  <a:srgbClr val="000000"/>
                </a:solidFill>
                <a:latin typeface="Times Neue Roman"/>
              </a:rPr>
              <a:t> of all </a:t>
            </a:r>
            <a:r>
              <a:rPr lang="en-US" sz="4999" u="sng">
                <a:solidFill>
                  <a:srgbClr val="FF3131"/>
                </a:solidFill>
                <a:latin typeface="Times Neue Roman"/>
              </a:rPr>
              <a:t>ages</a:t>
            </a:r>
            <a:r>
              <a:rPr lang="en-US" sz="4999">
                <a:solidFill>
                  <a:srgbClr val="000000"/>
                </a:solidFill>
                <a:latin typeface="Times Neue Roman"/>
              </a:rPr>
              <a:t>, ranging from geologically recent times to more than </a:t>
            </a:r>
            <a:r>
              <a:rPr lang="en-US" sz="4999" u="sng">
                <a:solidFill>
                  <a:srgbClr val="FF3131"/>
                </a:solidFill>
                <a:latin typeface="Times Neue Roman"/>
              </a:rPr>
              <a:t>450 million</a:t>
            </a:r>
            <a:r>
              <a:rPr lang="en-US" sz="4999">
                <a:solidFill>
                  <a:srgbClr val="000000"/>
                </a:solidFill>
                <a:latin typeface="Times Neue Roman"/>
              </a:rPr>
              <a:t> years ago, is </a:t>
            </a:r>
            <a:r>
              <a:rPr lang="en-US" sz="4999" u="sng">
                <a:solidFill>
                  <a:srgbClr val="FF3131"/>
                </a:solidFill>
                <a:latin typeface="Times Neue Roman"/>
              </a:rPr>
              <a:t>found</a:t>
            </a:r>
            <a:r>
              <a:rPr lang="en-US" sz="4999">
                <a:solidFill>
                  <a:srgbClr val="000000"/>
                </a:solidFill>
                <a:latin typeface="Times Neue Roman"/>
              </a:rPr>
              <a:t> in many parts of </a:t>
            </a:r>
            <a:r>
              <a:rPr lang="en-US" sz="4999" u="sng">
                <a:solidFill>
                  <a:srgbClr val="FF3131"/>
                </a:solidFill>
                <a:latin typeface="Times Neue Roman"/>
              </a:rPr>
              <a:t>New Zealand</a:t>
            </a:r>
            <a:r>
              <a:rPr lang="en-US" sz="4999" u="sng">
                <a:solidFill>
                  <a:srgbClr val="000000"/>
                </a:solidFill>
                <a:latin typeface="Times Neue Roman"/>
              </a:rPr>
              <a:t>,</a:t>
            </a:r>
            <a:r>
              <a:rPr lang="en-US" sz="4999">
                <a:solidFill>
                  <a:srgbClr val="000000"/>
                </a:solidFill>
                <a:latin typeface="Times Neue Roman"/>
              </a:rPr>
              <a:t> although it is not all cavernous. We understand that limestone of all ages is found in New Zealand including those which are 450 million years old.</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AutoShape 2"/>
          <p:cNvSpPr/>
          <p:nvPr/>
        </p:nvSpPr>
        <p:spPr>
          <a:xfrm>
            <a:off x="-1099651" y="3519931"/>
            <a:ext cx="20487303" cy="103168"/>
          </a:xfrm>
          <a:prstGeom prst="rect">
            <a:avLst/>
          </a:prstGeom>
          <a:solidFill>
            <a:srgbClr val="806753"/>
          </a:solidFill>
        </p:spPr>
      </p:sp>
      <p:pic>
        <p:nvPicPr>
          <p:cNvPr id="3" name="Picture 3"/>
          <p:cNvPicPr>
            <a:picLocks noChangeAspect="1"/>
          </p:cNvPicPr>
          <p:nvPr/>
        </p:nvPicPr>
        <p:blipFill>
          <a:blip r:embed="rId2">
            <a:alphaModFix amt="15000"/>
          </a:blip>
          <a:srcRect t="13511" b="15136"/>
          <a:stretch>
            <a:fillRect/>
          </a:stretch>
        </p:blipFill>
        <p:spPr>
          <a:xfrm>
            <a:off x="305788" y="366029"/>
            <a:ext cx="17676423" cy="9554941"/>
          </a:xfrm>
          <a:prstGeom prst="rect">
            <a:avLst/>
          </a:prstGeom>
        </p:spPr>
      </p:pic>
      <p:grpSp>
        <p:nvGrpSpPr>
          <p:cNvPr id="4" name="Group 4"/>
          <p:cNvGrpSpPr/>
          <p:nvPr/>
        </p:nvGrpSpPr>
        <p:grpSpPr>
          <a:xfrm>
            <a:off x="2644069" y="3374817"/>
            <a:ext cx="393397" cy="39339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06753"/>
            </a:solidFill>
          </p:spPr>
        </p:sp>
      </p:grpSp>
      <p:grpSp>
        <p:nvGrpSpPr>
          <p:cNvPr id="6" name="Group 6"/>
          <p:cNvGrpSpPr/>
          <p:nvPr/>
        </p:nvGrpSpPr>
        <p:grpSpPr>
          <a:xfrm>
            <a:off x="6877458" y="3374817"/>
            <a:ext cx="393397" cy="39339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06753"/>
            </a:solidFill>
          </p:spPr>
        </p:sp>
      </p:grpSp>
      <p:grpSp>
        <p:nvGrpSpPr>
          <p:cNvPr id="8" name="Group 8"/>
          <p:cNvGrpSpPr/>
          <p:nvPr/>
        </p:nvGrpSpPr>
        <p:grpSpPr>
          <a:xfrm>
            <a:off x="10848381" y="3323233"/>
            <a:ext cx="393397" cy="39339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06753"/>
            </a:solidFill>
          </p:spPr>
        </p:sp>
      </p:grpSp>
      <p:grpSp>
        <p:nvGrpSpPr>
          <p:cNvPr id="10" name="Group 10"/>
          <p:cNvGrpSpPr/>
          <p:nvPr/>
        </p:nvGrpSpPr>
        <p:grpSpPr>
          <a:xfrm>
            <a:off x="15432802" y="3374817"/>
            <a:ext cx="393397" cy="39339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06753"/>
            </a:solidFill>
          </p:spPr>
        </p:sp>
      </p:grpSp>
      <p:sp>
        <p:nvSpPr>
          <p:cNvPr id="12" name="TextBox 12"/>
          <p:cNvSpPr txBox="1"/>
          <p:nvPr/>
        </p:nvSpPr>
        <p:spPr>
          <a:xfrm>
            <a:off x="1209046" y="4313152"/>
            <a:ext cx="15810864" cy="5473052"/>
          </a:xfrm>
          <a:prstGeom prst="rect">
            <a:avLst/>
          </a:prstGeom>
        </p:spPr>
        <p:txBody>
          <a:bodyPr lIns="0" tIns="0" rIns="0" bIns="0" rtlCol="0" anchor="t">
            <a:spAutoFit/>
          </a:bodyPr>
          <a:lstStyle/>
          <a:p>
            <a:pPr algn="ctr">
              <a:lnSpc>
                <a:spcPts val="6500"/>
              </a:lnSpc>
            </a:pPr>
            <a:r>
              <a:rPr lang="en-US" sz="4643" u="sng">
                <a:solidFill>
                  <a:srgbClr val="FF3131"/>
                </a:solidFill>
                <a:latin typeface="Josefin Sans Bold"/>
              </a:rPr>
              <a:t>Stalactites</a:t>
            </a:r>
            <a:r>
              <a:rPr lang="en-US" sz="4643">
                <a:solidFill>
                  <a:srgbClr val="FF3131"/>
                </a:solidFill>
                <a:latin typeface="Josefin Sans Bold"/>
              </a:rPr>
              <a:t> </a:t>
            </a:r>
            <a:r>
              <a:rPr lang="en-US" sz="4643">
                <a:solidFill>
                  <a:srgbClr val="806753"/>
                </a:solidFill>
                <a:latin typeface="Josefin Sans Bold"/>
              </a:rPr>
              <a:t>(Gk. stalaktos, dripping) are pendent growths of crystalline calcium carbonate (calcite) formed from solution by the deposition of minute quantities of calcite from percolating groundwater. They are usually </a:t>
            </a:r>
            <a:r>
              <a:rPr lang="en-US" sz="4643" u="sng">
                <a:solidFill>
                  <a:srgbClr val="FF3131"/>
                </a:solidFill>
                <a:latin typeface="Josefin Sans Bold"/>
              </a:rPr>
              <a:t>white to yellow</a:t>
            </a:r>
            <a:r>
              <a:rPr lang="en-US" sz="4643">
                <a:solidFill>
                  <a:srgbClr val="806753"/>
                </a:solidFill>
                <a:latin typeface="Josefin Sans Bold"/>
              </a:rPr>
              <a:t> but occasionally are </a:t>
            </a:r>
            <a:r>
              <a:rPr lang="en-US" sz="4643" u="sng">
                <a:solidFill>
                  <a:srgbClr val="FF3131"/>
                </a:solidFill>
                <a:latin typeface="Josefin Sans Bold"/>
              </a:rPr>
              <a:t>brown or red.</a:t>
            </a:r>
          </a:p>
          <a:p>
            <a:pPr algn="ctr">
              <a:lnSpc>
                <a:spcPts val="4420"/>
              </a:lnSpc>
            </a:pPr>
            <a:r>
              <a:rPr lang="en-US" sz="3157">
                <a:solidFill>
                  <a:srgbClr val="806753"/>
                </a:solidFill>
                <a:latin typeface="Josefin Sans Bold"/>
              </a:rPr>
              <a:t> </a:t>
            </a:r>
          </a:p>
        </p:txBody>
      </p:sp>
      <p:sp>
        <p:nvSpPr>
          <p:cNvPr id="13" name="TextBox 13"/>
          <p:cNvSpPr txBox="1"/>
          <p:nvPr/>
        </p:nvSpPr>
        <p:spPr>
          <a:xfrm>
            <a:off x="779244" y="700782"/>
            <a:ext cx="17048163" cy="2257425"/>
          </a:xfrm>
          <a:prstGeom prst="rect">
            <a:avLst/>
          </a:prstGeom>
        </p:spPr>
        <p:txBody>
          <a:bodyPr lIns="0" tIns="0" rIns="0" bIns="0" rtlCol="0" anchor="t">
            <a:spAutoFit/>
          </a:bodyPr>
          <a:lstStyle/>
          <a:p>
            <a:pPr>
              <a:lnSpc>
                <a:spcPts val="4680"/>
              </a:lnSpc>
            </a:pPr>
            <a:r>
              <a:rPr lang="en-US" sz="3900" spc="78">
                <a:solidFill>
                  <a:srgbClr val="806753"/>
                </a:solidFill>
                <a:latin typeface="Paytone One"/>
              </a:rPr>
              <a:t>QUESTION 12: </a:t>
            </a:r>
            <a:r>
              <a:rPr lang="en-US" sz="3900" spc="78">
                <a:solidFill>
                  <a:srgbClr val="FF3131"/>
                </a:solidFill>
                <a:latin typeface="Paytone One"/>
              </a:rPr>
              <a:t>STALACTITES </a:t>
            </a:r>
            <a:r>
              <a:rPr lang="en-US" sz="3900" spc="78">
                <a:solidFill>
                  <a:srgbClr val="806753"/>
                </a:solidFill>
                <a:latin typeface="Paytone One"/>
              </a:rPr>
              <a:t>ARE MORE OFTEN </a:t>
            </a:r>
            <a:r>
              <a:rPr lang="en-US" sz="3900" spc="78">
                <a:solidFill>
                  <a:srgbClr val="FF3131"/>
                </a:solidFill>
                <a:latin typeface="Paytone One"/>
              </a:rPr>
              <a:t>WHITE TO YELLOW THAN BROWN OR RED.</a:t>
            </a:r>
          </a:p>
          <a:p>
            <a:pPr>
              <a:lnSpc>
                <a:spcPts val="4320"/>
              </a:lnSpc>
            </a:pPr>
            <a:r>
              <a:rPr lang="en-US" sz="3600" spc="72">
                <a:solidFill>
                  <a:srgbClr val="1E1816"/>
                </a:solidFill>
                <a:latin typeface="Josefin Sans Regular"/>
              </a:rPr>
              <a:t>ANSWER</a:t>
            </a:r>
            <a:r>
              <a:rPr lang="en-US" sz="3600" spc="72">
                <a:solidFill>
                  <a:srgbClr val="806753"/>
                </a:solidFill>
                <a:latin typeface="Josefin Sans Regular"/>
              </a:rPr>
              <a:t>: </a:t>
            </a:r>
            <a:r>
              <a:rPr lang="en-US" sz="3600" spc="72">
                <a:solidFill>
                  <a:srgbClr val="FF3131"/>
                </a:solidFill>
                <a:latin typeface="Josefin Sans Regular Bold"/>
              </a:rPr>
              <a:t>TRUE</a:t>
            </a:r>
            <a:r>
              <a:rPr lang="en-US" sz="3600" spc="72">
                <a:solidFill>
                  <a:srgbClr val="FF3131"/>
                </a:solidFill>
                <a:latin typeface="Josefin Sans Regular"/>
              </a:rPr>
              <a:t> </a:t>
            </a:r>
          </a:p>
          <a:p>
            <a:pPr algn="l">
              <a:lnSpc>
                <a:spcPts val="4320"/>
              </a:lnSpc>
            </a:pPr>
            <a:r>
              <a:rPr lang="en-US" sz="3600" spc="72">
                <a:solidFill>
                  <a:srgbClr val="1E1816"/>
                </a:solidFill>
                <a:latin typeface="Josefin Sans Regular"/>
              </a:rPr>
              <a:t>Answer location</a:t>
            </a:r>
            <a:r>
              <a:rPr lang="en-US" sz="3600" spc="72">
                <a:solidFill>
                  <a:srgbClr val="000000"/>
                </a:solidFill>
                <a:latin typeface="Josefin Sans Regular"/>
              </a:rPr>
              <a:t>:</a:t>
            </a:r>
            <a:r>
              <a:rPr lang="en-US" sz="3600" spc="72">
                <a:solidFill>
                  <a:srgbClr val="FF3131"/>
                </a:solidFill>
                <a:latin typeface="Josefin Sans Regular Bold"/>
              </a:rPr>
              <a:t> Paragraph 5, line 2</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12" b="3437"/>
          <a:stretch>
            <a:fillRect/>
          </a:stretch>
        </p:blipFill>
        <p:spPr>
          <a:xfrm>
            <a:off x="0" y="0"/>
            <a:ext cx="18288000" cy="10287000"/>
          </a:xfrm>
          <a:prstGeom prst="rect">
            <a:avLst/>
          </a:prstGeom>
        </p:spPr>
      </p:pic>
      <p:grpSp>
        <p:nvGrpSpPr>
          <p:cNvPr id="3" name="Group 3"/>
          <p:cNvGrpSpPr/>
          <p:nvPr/>
        </p:nvGrpSpPr>
        <p:grpSpPr>
          <a:xfrm>
            <a:off x="1633206" y="0"/>
            <a:ext cx="15021589" cy="10438469"/>
            <a:chOff x="0" y="0"/>
            <a:chExt cx="20028785" cy="13917959"/>
          </a:xfrm>
        </p:grpSpPr>
        <p:sp>
          <p:nvSpPr>
            <p:cNvPr id="4" name="AutoShape 4"/>
            <p:cNvSpPr/>
            <p:nvPr/>
          </p:nvSpPr>
          <p:spPr>
            <a:xfrm>
              <a:off x="0" y="0"/>
              <a:ext cx="20028785" cy="13917959"/>
            </a:xfrm>
            <a:prstGeom prst="rect">
              <a:avLst/>
            </a:prstGeom>
            <a:solidFill>
              <a:srgbClr val="FEF3EA">
                <a:alpha val="54902"/>
              </a:srgbClr>
            </a:solidFill>
          </p:spPr>
        </p:sp>
        <p:sp>
          <p:nvSpPr>
            <p:cNvPr id="5" name="TextBox 5"/>
            <p:cNvSpPr txBox="1"/>
            <p:nvPr/>
          </p:nvSpPr>
          <p:spPr>
            <a:xfrm>
              <a:off x="1547950" y="1092684"/>
              <a:ext cx="16862804" cy="990600"/>
            </a:xfrm>
            <a:prstGeom prst="rect">
              <a:avLst/>
            </a:prstGeom>
          </p:spPr>
          <p:txBody>
            <a:bodyPr lIns="0" tIns="0" rIns="0" bIns="0" rtlCol="0" anchor="t">
              <a:spAutoFit/>
            </a:bodyPr>
            <a:lstStyle/>
            <a:p>
              <a:pPr algn="ctr">
                <a:lnSpc>
                  <a:spcPts val="5880"/>
                </a:lnSpc>
              </a:pPr>
              <a:r>
                <a:rPr lang="en-US" sz="4900" spc="98">
                  <a:solidFill>
                    <a:srgbClr val="000000"/>
                  </a:solidFill>
                  <a:latin typeface="Paytone One"/>
                </a:rPr>
                <a:t>QUESTION 13:</a:t>
              </a:r>
            </a:p>
          </p:txBody>
        </p:sp>
        <p:sp>
          <p:nvSpPr>
            <p:cNvPr id="6" name="TextBox 6"/>
            <p:cNvSpPr txBox="1"/>
            <p:nvPr/>
          </p:nvSpPr>
          <p:spPr>
            <a:xfrm>
              <a:off x="1547950" y="2395867"/>
              <a:ext cx="17002966" cy="799254"/>
            </a:xfrm>
            <a:prstGeom prst="rect">
              <a:avLst/>
            </a:prstGeom>
          </p:spPr>
          <p:txBody>
            <a:bodyPr lIns="0" tIns="0" rIns="0" bIns="0" rtlCol="0" anchor="t">
              <a:spAutoFit/>
            </a:bodyPr>
            <a:lstStyle/>
            <a:p>
              <a:pPr algn="ctr">
                <a:lnSpc>
                  <a:spcPts val="4939"/>
                </a:lnSpc>
              </a:pPr>
              <a:r>
                <a:rPr lang="en-US" sz="3799" spc="151">
                  <a:solidFill>
                    <a:srgbClr val="000000"/>
                  </a:solidFill>
                  <a:latin typeface="Paytone One Bold"/>
                </a:rPr>
                <a:t>13. </a:t>
              </a:r>
              <a:r>
                <a:rPr lang="en-US" sz="3799" spc="151">
                  <a:solidFill>
                    <a:srgbClr val="FF3131"/>
                  </a:solidFill>
                  <a:latin typeface="Paytone One Bold"/>
                </a:rPr>
                <a:t>STALAGMITES NEVER </a:t>
              </a:r>
              <a:r>
                <a:rPr lang="en-US" sz="3799" spc="151">
                  <a:solidFill>
                    <a:srgbClr val="000000"/>
                  </a:solidFill>
                  <a:latin typeface="Paytone One Bold"/>
                </a:rPr>
                <a:t>GROW VERY </a:t>
              </a:r>
              <a:r>
                <a:rPr lang="en-US" sz="3799" spc="151">
                  <a:solidFill>
                    <a:srgbClr val="FF3131"/>
                  </a:solidFill>
                  <a:latin typeface="Paytone One Bold"/>
                </a:rPr>
                <a:t>LARGE</a:t>
              </a:r>
              <a:r>
                <a:rPr lang="en-US" sz="3799" spc="151">
                  <a:solidFill>
                    <a:srgbClr val="000000"/>
                  </a:solidFill>
                  <a:latin typeface="Paytone One Bold"/>
                </a:rPr>
                <a:t>.</a:t>
              </a:r>
            </a:p>
          </p:txBody>
        </p:sp>
        <p:sp>
          <p:nvSpPr>
            <p:cNvPr id="7" name="TextBox 7"/>
            <p:cNvSpPr txBox="1"/>
            <p:nvPr/>
          </p:nvSpPr>
          <p:spPr>
            <a:xfrm>
              <a:off x="1547950" y="4935184"/>
              <a:ext cx="16932885" cy="835027"/>
            </a:xfrm>
            <a:prstGeom prst="rect">
              <a:avLst/>
            </a:prstGeom>
          </p:spPr>
          <p:txBody>
            <a:bodyPr lIns="0" tIns="0" rIns="0" bIns="0" rtlCol="0" anchor="t">
              <a:spAutoFit/>
            </a:bodyPr>
            <a:lstStyle/>
            <a:p>
              <a:pPr marL="0" lvl="0" indent="0" algn="l">
                <a:lnSpc>
                  <a:spcPts val="5437"/>
                </a:lnSpc>
              </a:pPr>
              <a:r>
                <a:rPr lang="en-US" sz="3624">
                  <a:solidFill>
                    <a:srgbClr val="000000"/>
                  </a:solidFill>
                  <a:latin typeface="Josefin Sans Bold"/>
                </a:rPr>
                <a:t>Answer location: </a:t>
              </a:r>
              <a:r>
                <a:rPr lang="en-US" sz="3624">
                  <a:solidFill>
                    <a:srgbClr val="FF3131"/>
                  </a:solidFill>
                  <a:latin typeface="Josefin Sans Bold"/>
                </a:rPr>
                <a:t>Paragraph E, lines 2 and 7</a:t>
              </a:r>
            </a:p>
          </p:txBody>
        </p:sp>
        <p:sp>
          <p:nvSpPr>
            <p:cNvPr id="8" name="TextBox 8"/>
            <p:cNvSpPr txBox="1"/>
            <p:nvPr/>
          </p:nvSpPr>
          <p:spPr>
            <a:xfrm>
              <a:off x="1547950" y="3964269"/>
              <a:ext cx="16932885" cy="753110"/>
            </a:xfrm>
            <a:prstGeom prst="rect">
              <a:avLst/>
            </a:prstGeom>
          </p:spPr>
          <p:txBody>
            <a:bodyPr lIns="0" tIns="0" rIns="0" bIns="0" rtlCol="0" anchor="t">
              <a:spAutoFit/>
            </a:bodyPr>
            <a:lstStyle/>
            <a:p>
              <a:pPr marL="0" lvl="0" indent="0" algn="l">
                <a:lnSpc>
                  <a:spcPts val="4582"/>
                </a:lnSpc>
              </a:pPr>
              <a:r>
                <a:rPr lang="en-US" sz="3524" spc="105">
                  <a:solidFill>
                    <a:srgbClr val="000000"/>
                  </a:solidFill>
                  <a:latin typeface="Josefin Sans Bold"/>
                </a:rPr>
                <a:t>Answer: </a:t>
              </a:r>
              <a:r>
                <a:rPr lang="en-US" sz="3524" spc="105">
                  <a:solidFill>
                    <a:srgbClr val="FF3131"/>
                  </a:solidFill>
                  <a:latin typeface="Josefin Sans Bold"/>
                </a:rPr>
                <a:t>FALSE</a:t>
              </a:r>
            </a:p>
          </p:txBody>
        </p:sp>
        <p:sp>
          <p:nvSpPr>
            <p:cNvPr id="9" name="TextBox 9"/>
            <p:cNvSpPr txBox="1"/>
            <p:nvPr/>
          </p:nvSpPr>
          <p:spPr>
            <a:xfrm>
              <a:off x="1477869" y="7197903"/>
              <a:ext cx="16932885" cy="5608957"/>
            </a:xfrm>
            <a:prstGeom prst="rect">
              <a:avLst/>
            </a:prstGeom>
          </p:spPr>
          <p:txBody>
            <a:bodyPr lIns="0" tIns="0" rIns="0" bIns="0" rtlCol="0" anchor="t">
              <a:spAutoFit/>
            </a:bodyPr>
            <a:lstStyle/>
            <a:p>
              <a:pPr marL="0" lvl="0" indent="0" algn="l">
                <a:lnSpc>
                  <a:spcPts val="6787"/>
                </a:lnSpc>
              </a:pPr>
              <a:r>
                <a:rPr lang="en-US" sz="4524" u="sng">
                  <a:solidFill>
                    <a:srgbClr val="FF3131"/>
                  </a:solidFill>
                  <a:latin typeface="Times Neue Roman"/>
                </a:rPr>
                <a:t>Stalagmites</a:t>
              </a:r>
              <a:r>
                <a:rPr lang="en-US" sz="4524">
                  <a:solidFill>
                    <a:srgbClr val="FF3131"/>
                  </a:solidFill>
                  <a:latin typeface="Times Neue Roman"/>
                </a:rPr>
                <a:t> </a:t>
              </a:r>
              <a:r>
                <a:rPr lang="en-US" sz="4524">
                  <a:solidFill>
                    <a:srgbClr val="000000"/>
                  </a:solidFill>
                  <a:latin typeface="Times Neue Roman"/>
                </a:rPr>
                <a:t>(Gk. stalagmites, that which dripped) are conical or gnarled floor growths formed by splashing if the water drips faster than it evaporates. These may grow toward the ceiling to form </a:t>
              </a:r>
              <a:r>
                <a:rPr lang="en-US" sz="4524" u="sng">
                  <a:solidFill>
                    <a:srgbClr val="FF3131"/>
                  </a:solidFill>
                  <a:latin typeface="Times Neue Roman"/>
                </a:rPr>
                <a:t>columns of massive proportions</a:t>
              </a:r>
            </a:p>
          </p:txBody>
        </p:sp>
        <p:sp>
          <p:nvSpPr>
            <p:cNvPr id="10" name="TextBox 10"/>
            <p:cNvSpPr txBox="1"/>
            <p:nvPr/>
          </p:nvSpPr>
          <p:spPr>
            <a:xfrm>
              <a:off x="1477869" y="6410291"/>
              <a:ext cx="16932885" cy="588857"/>
            </a:xfrm>
            <a:prstGeom prst="rect">
              <a:avLst/>
            </a:prstGeom>
          </p:spPr>
          <p:txBody>
            <a:bodyPr lIns="0" tIns="0" rIns="0" bIns="0" rtlCol="0" anchor="t">
              <a:spAutoFit/>
            </a:bodyPr>
            <a:lstStyle/>
            <a:p>
              <a:pPr marL="0" lvl="0" indent="0" algn="l">
                <a:lnSpc>
                  <a:spcPts val="3542"/>
                </a:lnSpc>
              </a:pPr>
              <a:endParaRPr/>
            </a:p>
          </p:txBody>
        </p:sp>
      </p:grpSp>
      <p:sp>
        <p:nvSpPr>
          <p:cNvPr id="11" name="AutoShape 11"/>
          <p:cNvSpPr/>
          <p:nvPr/>
        </p:nvSpPr>
        <p:spPr>
          <a:xfrm>
            <a:off x="4950305" y="4760432"/>
            <a:ext cx="8387390" cy="52334"/>
          </a:xfrm>
          <a:prstGeom prst="rect">
            <a:avLst/>
          </a:prstGeom>
          <a:solidFill>
            <a:srgbClr val="000000"/>
          </a:solidFill>
        </p:spPr>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sp>
        <p:nvSpPr>
          <p:cNvPr id="2" name="AutoShape 2"/>
          <p:cNvSpPr/>
          <p:nvPr/>
        </p:nvSpPr>
        <p:spPr>
          <a:xfrm>
            <a:off x="-945432" y="-762000"/>
            <a:ext cx="8039100" cy="11811000"/>
          </a:xfrm>
          <a:prstGeom prst="rect">
            <a:avLst/>
          </a:prstGeom>
          <a:solidFill>
            <a:srgbClr val="806753"/>
          </a:solidFill>
        </p:spPr>
      </p:sp>
      <p:pic>
        <p:nvPicPr>
          <p:cNvPr id="3" name="Picture 3"/>
          <p:cNvPicPr>
            <a:picLocks noChangeAspect="1"/>
          </p:cNvPicPr>
          <p:nvPr/>
        </p:nvPicPr>
        <p:blipFill>
          <a:blip r:embed="rId2">
            <a:alphaModFix amt="19999"/>
          </a:blip>
          <a:srcRect l="27213" r="27213"/>
          <a:stretch>
            <a:fillRect/>
          </a:stretch>
        </p:blipFill>
        <p:spPr>
          <a:xfrm>
            <a:off x="-609600" y="-480162"/>
            <a:ext cx="7703268" cy="11247324"/>
          </a:xfrm>
          <a:prstGeom prst="rect">
            <a:avLst/>
          </a:prstGeom>
        </p:spPr>
      </p:pic>
      <p:sp>
        <p:nvSpPr>
          <p:cNvPr id="4" name="TextBox 4"/>
          <p:cNvSpPr txBox="1"/>
          <p:nvPr/>
        </p:nvSpPr>
        <p:spPr>
          <a:xfrm>
            <a:off x="639948" y="4008747"/>
            <a:ext cx="17008105" cy="2040907"/>
          </a:xfrm>
          <a:prstGeom prst="rect">
            <a:avLst/>
          </a:prstGeom>
        </p:spPr>
        <p:txBody>
          <a:bodyPr lIns="0" tIns="0" rIns="0" bIns="0" rtlCol="0" anchor="t">
            <a:spAutoFit/>
          </a:bodyPr>
          <a:lstStyle/>
          <a:p>
            <a:pPr algn="ctr">
              <a:lnSpc>
                <a:spcPts val="16659"/>
              </a:lnSpc>
            </a:pPr>
            <a:r>
              <a:rPr lang="en-US" sz="11899">
                <a:solidFill>
                  <a:srgbClr val="FEF3EA"/>
                </a:solidFill>
                <a:latin typeface="Noto Serif Display Black"/>
              </a:rPr>
              <a:t>Thanks </a:t>
            </a:r>
            <a:r>
              <a:rPr lang="en-US" sz="11899">
                <a:solidFill>
                  <a:srgbClr val="000000"/>
                </a:solidFill>
                <a:latin typeface="Noto Serif Display Black"/>
              </a:rPr>
              <a:t>for listening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106" b="8518"/>
          <a:stretch>
            <a:fillRect/>
          </a:stretch>
        </p:blipFill>
        <p:spPr>
          <a:xfrm>
            <a:off x="0" y="0"/>
            <a:ext cx="18288000" cy="10287000"/>
          </a:xfrm>
          <a:prstGeom prst="rect">
            <a:avLst/>
          </a:prstGeom>
        </p:spPr>
      </p:pic>
      <p:sp>
        <p:nvSpPr>
          <p:cNvPr id="3" name="AutoShape 3"/>
          <p:cNvSpPr/>
          <p:nvPr/>
        </p:nvSpPr>
        <p:spPr>
          <a:xfrm>
            <a:off x="1345033" y="1355676"/>
            <a:ext cx="7655323" cy="8403625"/>
          </a:xfrm>
          <a:prstGeom prst="rect">
            <a:avLst/>
          </a:prstGeom>
          <a:solidFill>
            <a:srgbClr val="FEF3EA">
              <a:alpha val="86667"/>
            </a:srgbClr>
          </a:solidFill>
        </p:spPr>
      </p:sp>
      <p:sp>
        <p:nvSpPr>
          <p:cNvPr id="4" name="AutoShape 4"/>
          <p:cNvSpPr/>
          <p:nvPr/>
        </p:nvSpPr>
        <p:spPr>
          <a:xfrm>
            <a:off x="9287644" y="1355676"/>
            <a:ext cx="7655323" cy="8403625"/>
          </a:xfrm>
          <a:prstGeom prst="rect">
            <a:avLst/>
          </a:prstGeom>
          <a:solidFill>
            <a:srgbClr val="FEF3EA">
              <a:alpha val="86667"/>
            </a:srgbClr>
          </a:solidFill>
        </p:spPr>
      </p:sp>
      <p:grpSp>
        <p:nvGrpSpPr>
          <p:cNvPr id="5" name="Group 5"/>
          <p:cNvGrpSpPr/>
          <p:nvPr/>
        </p:nvGrpSpPr>
        <p:grpSpPr>
          <a:xfrm>
            <a:off x="9785220" y="1986661"/>
            <a:ext cx="6660171" cy="7325579"/>
            <a:chOff x="0" y="0"/>
            <a:chExt cx="8880228" cy="9767439"/>
          </a:xfrm>
        </p:grpSpPr>
        <p:sp>
          <p:nvSpPr>
            <p:cNvPr id="6" name="TextBox 6"/>
            <p:cNvSpPr txBox="1"/>
            <p:nvPr/>
          </p:nvSpPr>
          <p:spPr>
            <a:xfrm>
              <a:off x="0" y="-28575"/>
              <a:ext cx="8880228" cy="652969"/>
            </a:xfrm>
            <a:prstGeom prst="rect">
              <a:avLst/>
            </a:prstGeom>
          </p:spPr>
          <p:txBody>
            <a:bodyPr lIns="0" tIns="0" rIns="0" bIns="0" rtlCol="0" anchor="t">
              <a:spAutoFit/>
            </a:bodyPr>
            <a:lstStyle/>
            <a:p>
              <a:pPr algn="ctr">
                <a:lnSpc>
                  <a:spcPts val="3994"/>
                </a:lnSpc>
              </a:pPr>
              <a:r>
                <a:rPr lang="en-US" sz="3072" spc="122">
                  <a:solidFill>
                    <a:srgbClr val="806753"/>
                  </a:solidFill>
                  <a:latin typeface="Paytone One"/>
                </a:rPr>
                <a:t>PARAGRAPH 2</a:t>
              </a:r>
            </a:p>
          </p:txBody>
        </p:sp>
        <p:sp>
          <p:nvSpPr>
            <p:cNvPr id="7" name="TextBox 7"/>
            <p:cNvSpPr txBox="1"/>
            <p:nvPr/>
          </p:nvSpPr>
          <p:spPr>
            <a:xfrm>
              <a:off x="0" y="1363378"/>
              <a:ext cx="8880228" cy="8153002"/>
            </a:xfrm>
            <a:prstGeom prst="rect">
              <a:avLst/>
            </a:prstGeom>
          </p:spPr>
          <p:txBody>
            <a:bodyPr lIns="0" tIns="0" rIns="0" bIns="0" rtlCol="0" anchor="t">
              <a:spAutoFit/>
            </a:bodyPr>
            <a:lstStyle/>
            <a:p>
              <a:pPr algn="just">
                <a:lnSpc>
                  <a:spcPts val="3495"/>
                </a:lnSpc>
              </a:pPr>
              <a:r>
                <a:rPr lang="en-US" sz="2330">
                  <a:solidFill>
                    <a:srgbClr val="3B181D"/>
                  </a:solidFill>
                  <a:latin typeface="Josefin Sans Regular"/>
                </a:rPr>
                <a:t>Đá vôi ở mọi lứa tuổi, từ thời kỳ địa chất gần đây đến hơn 450 triệu năm trước, được tìm thấy ở nhiều vùng của New Zealand, mặc dù không phải tất cả đều là đá vôi. Nhiều hang động đã được phát hiện, nhưng hàng trăm hang động vẫn chưa được khám phá. Các khu vực hang động đá vôi đáng chú ý nhất là hàng trăm km2 thuộc nhóm đá Te Kuiti (Oligocene) từ Cảng Waikato về phía nam đến Mokau và từ bờ biển nội địa đến Thung lũng Waipa - đặc biệt là ở quận Waitomo; và Đá cẩm thạch núi Arthur (Kỷ nguyên thượng Ordovic) của vùng núi phía tây bắc Nelson (được bao quanh bởi các dải đá vôi Oligocen mỏng ở các thung lũng và gần bờ biển).</a:t>
              </a:r>
            </a:p>
          </p:txBody>
        </p:sp>
        <p:sp>
          <p:nvSpPr>
            <p:cNvPr id="8" name="AutoShape 8"/>
            <p:cNvSpPr/>
            <p:nvPr/>
          </p:nvSpPr>
          <p:spPr>
            <a:xfrm>
              <a:off x="0" y="944843"/>
              <a:ext cx="8870716" cy="68318"/>
            </a:xfrm>
            <a:prstGeom prst="rect">
              <a:avLst/>
            </a:prstGeom>
            <a:solidFill>
              <a:srgbClr val="806753"/>
            </a:solidFill>
          </p:spPr>
        </p:sp>
      </p:grpSp>
      <p:sp>
        <p:nvSpPr>
          <p:cNvPr id="9" name="AutoShape 9"/>
          <p:cNvSpPr/>
          <p:nvPr/>
        </p:nvSpPr>
        <p:spPr>
          <a:xfrm>
            <a:off x="-551769" y="0"/>
            <a:ext cx="7096545" cy="872965"/>
          </a:xfrm>
          <a:prstGeom prst="rect">
            <a:avLst/>
          </a:prstGeom>
          <a:solidFill>
            <a:srgbClr val="FEF3EA"/>
          </a:solidFill>
        </p:spPr>
      </p:sp>
      <p:sp>
        <p:nvSpPr>
          <p:cNvPr id="10" name="AutoShape 10"/>
          <p:cNvSpPr/>
          <p:nvPr/>
        </p:nvSpPr>
        <p:spPr>
          <a:xfrm rot="-5393601">
            <a:off x="-312722" y="258498"/>
            <a:ext cx="7022286" cy="0"/>
          </a:xfrm>
          <a:prstGeom prst="line">
            <a:avLst/>
          </a:prstGeom>
          <a:ln w="28575" cap="flat">
            <a:solidFill>
              <a:srgbClr val="3B181D"/>
            </a:solidFill>
            <a:prstDash val="sysDot"/>
            <a:headEnd type="none" w="sm" len="sm"/>
            <a:tailEnd type="none" w="sm" len="sm"/>
          </a:ln>
        </p:spPr>
      </p:sp>
      <p:grpSp>
        <p:nvGrpSpPr>
          <p:cNvPr id="11" name="Group 11"/>
          <p:cNvGrpSpPr/>
          <p:nvPr/>
        </p:nvGrpSpPr>
        <p:grpSpPr>
          <a:xfrm>
            <a:off x="1842609" y="1986661"/>
            <a:ext cx="6660171" cy="7325579"/>
            <a:chOff x="0" y="0"/>
            <a:chExt cx="8880228" cy="9767439"/>
          </a:xfrm>
        </p:grpSpPr>
        <p:sp>
          <p:nvSpPr>
            <p:cNvPr id="12" name="TextBox 12"/>
            <p:cNvSpPr txBox="1"/>
            <p:nvPr/>
          </p:nvSpPr>
          <p:spPr>
            <a:xfrm>
              <a:off x="0" y="-28575"/>
              <a:ext cx="8880228" cy="652969"/>
            </a:xfrm>
            <a:prstGeom prst="rect">
              <a:avLst/>
            </a:prstGeom>
          </p:spPr>
          <p:txBody>
            <a:bodyPr lIns="0" tIns="0" rIns="0" bIns="0" rtlCol="0" anchor="t">
              <a:spAutoFit/>
            </a:bodyPr>
            <a:lstStyle/>
            <a:p>
              <a:pPr algn="ctr">
                <a:lnSpc>
                  <a:spcPts val="3994"/>
                </a:lnSpc>
              </a:pPr>
              <a:r>
                <a:rPr lang="en-US" sz="3072" spc="122">
                  <a:solidFill>
                    <a:srgbClr val="806753"/>
                  </a:solidFill>
                  <a:latin typeface="Paytone One"/>
                </a:rPr>
                <a:t>PARAGRAPH 1</a:t>
              </a:r>
            </a:p>
          </p:txBody>
        </p:sp>
        <p:sp>
          <p:nvSpPr>
            <p:cNvPr id="13" name="TextBox 13"/>
            <p:cNvSpPr txBox="1"/>
            <p:nvPr/>
          </p:nvSpPr>
          <p:spPr>
            <a:xfrm>
              <a:off x="0" y="1363378"/>
              <a:ext cx="8880228" cy="8153002"/>
            </a:xfrm>
            <a:prstGeom prst="rect">
              <a:avLst/>
            </a:prstGeom>
          </p:spPr>
          <p:txBody>
            <a:bodyPr lIns="0" tIns="0" rIns="0" bIns="0" rtlCol="0" anchor="t">
              <a:spAutoFit/>
            </a:bodyPr>
            <a:lstStyle/>
            <a:p>
              <a:pPr algn="just">
                <a:lnSpc>
                  <a:spcPts val="3495"/>
                </a:lnSpc>
              </a:pPr>
              <a:r>
                <a:rPr lang="en-US" sz="2330">
                  <a:solidFill>
                    <a:srgbClr val="3B181D"/>
                  </a:solidFill>
                  <a:latin typeface="Josefin Sans Regular"/>
                </a:rPr>
                <a:t>Hang động là không gian ngầm tự nhiên thường là nơi mà con người có thể vào. Có ba loại chính: phổ biến và rộng rãi nhất là những loại phát triển trong đá hòa tan, thường là đá vôi hoặc đá cẩm thạch, do dòng nước chảy ngầm; trên bờ biển là những khối đá được hình thành trong các vách đá nói chung là do sóng đánh tập trung dọc theo các khe nứt và vùng đá dăm; và một số hang động được hình thành trong dòng dung nham, nơi lớp vỏ cứng bên ngoài còn sót lại sau khi phần lõi nóng chảy chảy ra để tạo thành những đường hầm gồ ghề, giống như những đường hầm trên các núi lửa bazan nhỏ ở Auckland.</a:t>
              </a:r>
            </a:p>
          </p:txBody>
        </p:sp>
        <p:sp>
          <p:nvSpPr>
            <p:cNvPr id="14" name="AutoShape 14"/>
            <p:cNvSpPr/>
            <p:nvPr/>
          </p:nvSpPr>
          <p:spPr>
            <a:xfrm>
              <a:off x="0" y="944843"/>
              <a:ext cx="8870716" cy="68318"/>
            </a:xfrm>
            <a:prstGeom prst="rect">
              <a:avLst/>
            </a:prstGeom>
            <a:solidFill>
              <a:srgbClr val="806753"/>
            </a:solidFill>
          </p:spPr>
        </p:sp>
      </p:grpSp>
      <p:sp>
        <p:nvSpPr>
          <p:cNvPr id="15" name="TextBox 15"/>
          <p:cNvSpPr txBox="1"/>
          <p:nvPr/>
        </p:nvSpPr>
        <p:spPr>
          <a:xfrm>
            <a:off x="0" y="-658009"/>
            <a:ext cx="1681050" cy="2191934"/>
          </a:xfrm>
          <a:prstGeom prst="rect">
            <a:avLst/>
          </a:prstGeom>
        </p:spPr>
        <p:txBody>
          <a:bodyPr lIns="0" tIns="0" rIns="0" bIns="0" rtlCol="0" anchor="t">
            <a:spAutoFit/>
          </a:bodyPr>
          <a:lstStyle/>
          <a:p>
            <a:pPr algn="ctr">
              <a:lnSpc>
                <a:spcPts val="17932"/>
              </a:lnSpc>
            </a:pPr>
            <a:r>
              <a:rPr lang="en-US" sz="12809">
                <a:solidFill>
                  <a:srgbClr val="D8AD74"/>
                </a:solidFill>
                <a:latin typeface="Paytone One"/>
              </a:rPr>
              <a:t>2</a:t>
            </a:r>
          </a:p>
        </p:txBody>
      </p:sp>
      <p:sp>
        <p:nvSpPr>
          <p:cNvPr id="16" name="TextBox 16"/>
          <p:cNvSpPr txBox="1"/>
          <p:nvPr/>
        </p:nvSpPr>
        <p:spPr>
          <a:xfrm>
            <a:off x="0" y="166238"/>
            <a:ext cx="7096545" cy="705365"/>
          </a:xfrm>
          <a:prstGeom prst="rect">
            <a:avLst/>
          </a:prstGeom>
        </p:spPr>
        <p:txBody>
          <a:bodyPr lIns="0" tIns="0" rIns="0" bIns="0" rtlCol="0" anchor="t">
            <a:spAutoFit/>
          </a:bodyPr>
          <a:lstStyle/>
          <a:p>
            <a:pPr algn="ctr">
              <a:lnSpc>
                <a:spcPts val="5746"/>
              </a:lnSpc>
            </a:pPr>
            <a:r>
              <a:rPr lang="en-US" sz="4104" spc="1309">
                <a:solidFill>
                  <a:srgbClr val="3B181D"/>
                </a:solidFill>
                <a:latin typeface="Noto Serif Display Black"/>
              </a:rPr>
              <a:t>Translate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0675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520" t="3068" r="18520"/>
          <a:stretch>
            <a:fillRect/>
          </a:stretch>
        </p:blipFill>
        <p:spPr>
          <a:xfrm>
            <a:off x="-540615" y="0"/>
            <a:ext cx="10022404" cy="10287000"/>
          </a:xfrm>
          <a:prstGeom prst="rect">
            <a:avLst/>
          </a:prstGeom>
        </p:spPr>
      </p:pic>
      <p:grpSp>
        <p:nvGrpSpPr>
          <p:cNvPr id="3" name="Group 3"/>
          <p:cNvGrpSpPr/>
          <p:nvPr/>
        </p:nvGrpSpPr>
        <p:grpSpPr>
          <a:xfrm>
            <a:off x="9962970" y="352632"/>
            <a:ext cx="7830470" cy="9581736"/>
            <a:chOff x="0" y="0"/>
            <a:chExt cx="10440627" cy="12775649"/>
          </a:xfrm>
        </p:grpSpPr>
        <p:sp>
          <p:nvSpPr>
            <p:cNvPr id="4" name="TextBox 4"/>
            <p:cNvSpPr txBox="1"/>
            <p:nvPr/>
          </p:nvSpPr>
          <p:spPr>
            <a:xfrm>
              <a:off x="0" y="-28575"/>
              <a:ext cx="10440627" cy="758384"/>
            </a:xfrm>
            <a:prstGeom prst="rect">
              <a:avLst/>
            </a:prstGeom>
          </p:spPr>
          <p:txBody>
            <a:bodyPr lIns="0" tIns="0" rIns="0" bIns="0" rtlCol="0" anchor="t">
              <a:spAutoFit/>
            </a:bodyPr>
            <a:lstStyle/>
            <a:p>
              <a:pPr algn="ctr">
                <a:lnSpc>
                  <a:spcPts val="4696"/>
                </a:lnSpc>
              </a:pPr>
              <a:r>
                <a:rPr lang="en-US" sz="3612" spc="144">
                  <a:solidFill>
                    <a:srgbClr val="FEF3EA"/>
                  </a:solidFill>
                  <a:latin typeface="Paytone One"/>
                </a:rPr>
                <a:t>PARAGRAPH 3</a:t>
              </a:r>
            </a:p>
          </p:txBody>
        </p:sp>
        <p:sp>
          <p:nvSpPr>
            <p:cNvPr id="5" name="TextBox 5"/>
            <p:cNvSpPr txBox="1"/>
            <p:nvPr/>
          </p:nvSpPr>
          <p:spPr>
            <a:xfrm>
              <a:off x="0" y="1612034"/>
              <a:ext cx="10440627" cy="10868441"/>
            </a:xfrm>
            <a:prstGeom prst="rect">
              <a:avLst/>
            </a:prstGeom>
          </p:spPr>
          <p:txBody>
            <a:bodyPr lIns="0" tIns="0" rIns="0" bIns="0" rtlCol="0" anchor="t">
              <a:spAutoFit/>
            </a:bodyPr>
            <a:lstStyle/>
            <a:p>
              <a:pPr algn="just">
                <a:lnSpc>
                  <a:spcPts val="3642"/>
                </a:lnSpc>
              </a:pPr>
              <a:r>
                <a:rPr lang="en-US" sz="2428">
                  <a:solidFill>
                    <a:srgbClr val="FEF3EA"/>
                  </a:solidFill>
                  <a:latin typeface="Josefin Sans Regular"/>
                </a:rPr>
                <a:t>Đá trầm tích (kể cả đá vôi) thường được xếp thành các lớp hoặc lớp gần như nằm ngang có thể có độ dày bất kỳ, nhưng phổ biến nhất là 5-7,5 cm. Những chiếc giường này có thể tích tụ với tổng độ dày khoảng một trăm mét. Đá vôi nguyên chất giòn và sự uốn cong do chuyển động của trái đất gây ra các vết nứt dọc theo các phần và các khớp ở các góc với chúng. Nước mưa thấm qua đất và các vết nứt trong các tảng đá bên dưới đến mực nước ngầm, bên dưới tất cả các lỗ hổng và lỗ rỗng đều chứa đầy nước. Loại nước này, thường có tính axit, hòa tan đá vôi dọc theo các khớp nối và khi một lối đi được mở ra, nó sẽ mở rộng ra do tác động mài mòn của cát và sỏi do các dòng suối mang đến. Giải pháp mở rộng diễn ra giữa các giới hạn theo mùa của mực nước ngầm. Xói mòn có thể tiếp tục cắt xuống sàn nhà, hoặc phù sa và đá cuội có thể xây dựng các tầng và chuyển hướng các dòng chảy. Hầu hết các hang động vẫn mang dòng suối hình thành chúng.</a:t>
              </a:r>
            </a:p>
          </p:txBody>
        </p:sp>
        <p:sp>
          <p:nvSpPr>
            <p:cNvPr id="6" name="AutoShape 6"/>
            <p:cNvSpPr/>
            <p:nvPr/>
          </p:nvSpPr>
          <p:spPr>
            <a:xfrm>
              <a:off x="0" y="1106566"/>
              <a:ext cx="10429444" cy="80323"/>
            </a:xfrm>
            <a:prstGeom prst="rect">
              <a:avLst/>
            </a:prstGeom>
            <a:solidFill>
              <a:srgbClr val="FEF3EA"/>
            </a:solidFill>
          </p:spPr>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781" r="874"/>
          <a:stretch>
            <a:fillRect/>
          </a:stretch>
        </p:blipFill>
        <p:spPr>
          <a:xfrm>
            <a:off x="11626947" y="0"/>
            <a:ext cx="7853528" cy="10287000"/>
          </a:xfrm>
          <a:prstGeom prst="rect">
            <a:avLst/>
          </a:prstGeom>
        </p:spPr>
      </p:pic>
      <p:grpSp>
        <p:nvGrpSpPr>
          <p:cNvPr id="3" name="Group 3"/>
          <p:cNvGrpSpPr/>
          <p:nvPr/>
        </p:nvGrpSpPr>
        <p:grpSpPr>
          <a:xfrm>
            <a:off x="1028700" y="538611"/>
            <a:ext cx="8591132" cy="980178"/>
            <a:chOff x="0" y="0"/>
            <a:chExt cx="11454843" cy="1306904"/>
          </a:xfrm>
        </p:grpSpPr>
        <p:sp>
          <p:nvSpPr>
            <p:cNvPr id="4" name="TextBox 4"/>
            <p:cNvSpPr txBox="1"/>
            <p:nvPr/>
          </p:nvSpPr>
          <p:spPr>
            <a:xfrm>
              <a:off x="0" y="-28575"/>
              <a:ext cx="11454843" cy="833998"/>
            </a:xfrm>
            <a:prstGeom prst="rect">
              <a:avLst/>
            </a:prstGeom>
          </p:spPr>
          <p:txBody>
            <a:bodyPr lIns="0" tIns="0" rIns="0" bIns="0" rtlCol="0" anchor="t">
              <a:spAutoFit/>
            </a:bodyPr>
            <a:lstStyle/>
            <a:p>
              <a:pPr algn="ctr">
                <a:lnSpc>
                  <a:spcPts val="5152"/>
                </a:lnSpc>
              </a:pPr>
              <a:r>
                <a:rPr lang="en-US" sz="3963" spc="158" dirty="0">
                  <a:solidFill>
                    <a:srgbClr val="806753"/>
                  </a:solidFill>
                  <a:latin typeface="Paytone One"/>
                </a:rPr>
                <a:t>PARAGRAPH 4</a:t>
              </a:r>
            </a:p>
          </p:txBody>
        </p:sp>
        <p:sp>
          <p:nvSpPr>
            <p:cNvPr id="5" name="AutoShape 5"/>
            <p:cNvSpPr/>
            <p:nvPr/>
          </p:nvSpPr>
          <p:spPr>
            <a:xfrm>
              <a:off x="0" y="1218778"/>
              <a:ext cx="11442573" cy="88126"/>
            </a:xfrm>
            <a:prstGeom prst="rect">
              <a:avLst/>
            </a:prstGeom>
            <a:solidFill>
              <a:srgbClr val="806753"/>
            </a:solidFill>
          </p:spPr>
        </p:sp>
      </p:grpSp>
      <p:sp>
        <p:nvSpPr>
          <p:cNvPr id="6" name="TextBox 6"/>
          <p:cNvSpPr txBox="1"/>
          <p:nvPr/>
        </p:nvSpPr>
        <p:spPr>
          <a:xfrm>
            <a:off x="271262" y="1452114"/>
            <a:ext cx="11068263" cy="8301990"/>
          </a:xfrm>
          <a:prstGeom prst="rect">
            <a:avLst/>
          </a:prstGeom>
        </p:spPr>
        <p:txBody>
          <a:bodyPr lIns="0" tIns="0" rIns="0" bIns="0" rtlCol="0" anchor="t">
            <a:spAutoFit/>
          </a:bodyPr>
          <a:lstStyle/>
          <a:p>
            <a:pPr algn="ctr">
              <a:lnSpc>
                <a:spcPts val="4759"/>
              </a:lnSpc>
            </a:pPr>
            <a:endParaRPr dirty="0"/>
          </a:p>
          <a:p>
            <a:pPr algn="just">
              <a:lnSpc>
                <a:spcPts val="4060"/>
              </a:lnSpc>
            </a:pPr>
            <a:r>
              <a:rPr lang="en-US" sz="2900" dirty="0" err="1">
                <a:solidFill>
                  <a:srgbClr val="806753"/>
                </a:solidFill>
                <a:latin typeface="Josefin Sans Regular"/>
              </a:rPr>
              <a:t>Các</a:t>
            </a:r>
            <a:r>
              <a:rPr lang="en-US" sz="2900" dirty="0">
                <a:solidFill>
                  <a:srgbClr val="806753"/>
                </a:solidFill>
                <a:latin typeface="Josefin Sans Regular"/>
              </a:rPr>
              <a:t> hang </a:t>
            </a:r>
            <a:r>
              <a:rPr lang="en-US" sz="2900" dirty="0" err="1">
                <a:solidFill>
                  <a:srgbClr val="806753"/>
                </a:solidFill>
                <a:latin typeface="Josefin Sans Regular"/>
              </a:rPr>
              <a:t>động</a:t>
            </a:r>
            <a:r>
              <a:rPr lang="en-US" sz="2900" dirty="0">
                <a:solidFill>
                  <a:srgbClr val="806753"/>
                </a:solidFill>
                <a:latin typeface="Josefin Sans Regular"/>
              </a:rPr>
              <a:t> </a:t>
            </a:r>
            <a:r>
              <a:rPr lang="en-US" sz="2900" dirty="0" err="1">
                <a:solidFill>
                  <a:srgbClr val="806753"/>
                </a:solidFill>
                <a:latin typeface="Josefin Sans Regular"/>
              </a:rPr>
              <a:t>trong</a:t>
            </a:r>
            <a:r>
              <a:rPr lang="en-US" sz="2900" dirty="0">
                <a:solidFill>
                  <a:srgbClr val="806753"/>
                </a:solidFill>
                <a:latin typeface="Josefin Sans Regular"/>
              </a:rPr>
              <a:t> </a:t>
            </a:r>
            <a:r>
              <a:rPr lang="en-US" sz="2900" dirty="0" err="1">
                <a:solidFill>
                  <a:srgbClr val="806753"/>
                </a:solidFill>
                <a:latin typeface="Josefin Sans Regular"/>
              </a:rPr>
              <a:t>các</a:t>
            </a:r>
            <a:r>
              <a:rPr lang="en-US" sz="2900" dirty="0">
                <a:solidFill>
                  <a:srgbClr val="806753"/>
                </a:solidFill>
                <a:latin typeface="Josefin Sans Regular"/>
              </a:rPr>
              <a:t> </a:t>
            </a:r>
            <a:r>
              <a:rPr lang="en-US" sz="2900" dirty="0" err="1">
                <a:solidFill>
                  <a:srgbClr val="806753"/>
                </a:solidFill>
                <a:latin typeface="Josefin Sans Regular"/>
              </a:rPr>
              <a:t>đá</a:t>
            </a:r>
            <a:r>
              <a:rPr lang="en-US" sz="2900" dirty="0">
                <a:solidFill>
                  <a:srgbClr val="806753"/>
                </a:solidFill>
                <a:latin typeface="Josefin Sans Regular"/>
              </a:rPr>
              <a:t> </a:t>
            </a:r>
            <a:r>
              <a:rPr lang="en-US" sz="2900" dirty="0" err="1">
                <a:solidFill>
                  <a:srgbClr val="806753"/>
                </a:solidFill>
                <a:latin typeface="Josefin Sans Regular"/>
              </a:rPr>
              <a:t>vôi</a:t>
            </a:r>
            <a:r>
              <a:rPr lang="en-US" sz="2900" dirty="0">
                <a:solidFill>
                  <a:srgbClr val="806753"/>
                </a:solidFill>
                <a:latin typeface="Josefin Sans Regular"/>
              </a:rPr>
              <a:t> Oligocene </a:t>
            </a:r>
            <a:r>
              <a:rPr lang="en-US" sz="2900" dirty="0" err="1">
                <a:solidFill>
                  <a:srgbClr val="806753"/>
                </a:solidFill>
                <a:latin typeface="Josefin Sans Regular"/>
              </a:rPr>
              <a:t>mềm</a:t>
            </a:r>
            <a:r>
              <a:rPr lang="en-US" sz="2900" dirty="0">
                <a:solidFill>
                  <a:srgbClr val="806753"/>
                </a:solidFill>
                <a:latin typeface="Josefin Sans Regular"/>
              </a:rPr>
              <a:t> </a:t>
            </a:r>
            <a:r>
              <a:rPr lang="en-US" sz="2900" dirty="0" err="1">
                <a:solidFill>
                  <a:srgbClr val="806753"/>
                </a:solidFill>
                <a:latin typeface="Josefin Sans Regular"/>
              </a:rPr>
              <a:t>hơn</a:t>
            </a:r>
            <a:r>
              <a:rPr lang="en-US" sz="2900" dirty="0">
                <a:solidFill>
                  <a:srgbClr val="806753"/>
                </a:solidFill>
                <a:latin typeface="Josefin Sans Regular"/>
              </a:rPr>
              <a:t>, </a:t>
            </a:r>
            <a:r>
              <a:rPr lang="en-US" sz="2900" dirty="0" err="1">
                <a:solidFill>
                  <a:srgbClr val="806753"/>
                </a:solidFill>
                <a:latin typeface="Josefin Sans Regular"/>
              </a:rPr>
              <a:t>được</a:t>
            </a:r>
            <a:r>
              <a:rPr lang="en-US" sz="2900" dirty="0">
                <a:solidFill>
                  <a:srgbClr val="806753"/>
                </a:solidFill>
                <a:latin typeface="Josefin Sans Regular"/>
              </a:rPr>
              <a:t> </a:t>
            </a:r>
            <a:r>
              <a:rPr lang="en-US" sz="2900" dirty="0" err="1">
                <a:solidFill>
                  <a:srgbClr val="806753"/>
                </a:solidFill>
                <a:latin typeface="Josefin Sans Regular"/>
              </a:rPr>
              <a:t>phân</a:t>
            </a:r>
            <a:r>
              <a:rPr lang="en-US" sz="2900" dirty="0">
                <a:solidFill>
                  <a:srgbClr val="806753"/>
                </a:solidFill>
                <a:latin typeface="Josefin Sans Regular"/>
              </a:rPr>
              <a:t> </a:t>
            </a:r>
            <a:r>
              <a:rPr lang="en-US" sz="2900" dirty="0" err="1">
                <a:solidFill>
                  <a:srgbClr val="806753"/>
                </a:solidFill>
                <a:latin typeface="Josefin Sans Regular"/>
              </a:rPr>
              <a:t>lớp</a:t>
            </a:r>
            <a:r>
              <a:rPr lang="en-US" sz="2900" dirty="0">
                <a:solidFill>
                  <a:srgbClr val="806753"/>
                </a:solidFill>
                <a:latin typeface="Josefin Sans Regular"/>
              </a:rPr>
              <a:t> </a:t>
            </a:r>
            <a:r>
              <a:rPr lang="en-US" sz="2900" dirty="0" err="1">
                <a:solidFill>
                  <a:srgbClr val="806753"/>
                </a:solidFill>
                <a:latin typeface="Josefin Sans Regular"/>
              </a:rPr>
              <a:t>tốt</a:t>
            </a:r>
            <a:r>
              <a:rPr lang="en-US" sz="2900" dirty="0">
                <a:solidFill>
                  <a:srgbClr val="806753"/>
                </a:solidFill>
                <a:latin typeface="Josefin Sans Regular"/>
              </a:rPr>
              <a:t> </a:t>
            </a:r>
            <a:r>
              <a:rPr lang="en-US" sz="2900" dirty="0" err="1">
                <a:solidFill>
                  <a:srgbClr val="806753"/>
                </a:solidFill>
                <a:latin typeface="Josefin Sans Regular"/>
              </a:rPr>
              <a:t>thường</a:t>
            </a:r>
            <a:r>
              <a:rPr lang="en-US" sz="2900" dirty="0">
                <a:solidFill>
                  <a:srgbClr val="806753"/>
                </a:solidFill>
                <a:latin typeface="Josefin Sans Regular"/>
              </a:rPr>
              <a:t> </a:t>
            </a:r>
            <a:r>
              <a:rPr lang="en-US" sz="2900" dirty="0" err="1">
                <a:solidFill>
                  <a:srgbClr val="806753"/>
                </a:solidFill>
                <a:latin typeface="Josefin Sans Regular"/>
              </a:rPr>
              <a:t>phát</a:t>
            </a:r>
            <a:r>
              <a:rPr lang="en-US" sz="2900" dirty="0">
                <a:solidFill>
                  <a:srgbClr val="806753"/>
                </a:solidFill>
                <a:latin typeface="Josefin Sans Regular"/>
              </a:rPr>
              <a:t> </a:t>
            </a:r>
            <a:r>
              <a:rPr lang="en-US" sz="2900" dirty="0" err="1">
                <a:solidFill>
                  <a:srgbClr val="806753"/>
                </a:solidFill>
                <a:latin typeface="Josefin Sans Regular"/>
              </a:rPr>
              <a:t>triển</a:t>
            </a:r>
            <a:r>
              <a:rPr lang="en-US" sz="2900" dirty="0">
                <a:solidFill>
                  <a:srgbClr val="806753"/>
                </a:solidFill>
                <a:latin typeface="Josefin Sans Regular"/>
              </a:rPr>
              <a:t> </a:t>
            </a:r>
            <a:r>
              <a:rPr lang="en-US" sz="2900" dirty="0" err="1">
                <a:solidFill>
                  <a:srgbClr val="806753"/>
                </a:solidFill>
                <a:latin typeface="Josefin Sans Regular"/>
              </a:rPr>
              <a:t>theo</a:t>
            </a:r>
            <a:r>
              <a:rPr lang="en-US" sz="2900" dirty="0">
                <a:solidFill>
                  <a:srgbClr val="806753"/>
                </a:solidFill>
                <a:latin typeface="Josefin Sans Regular"/>
              </a:rPr>
              <a:t> </a:t>
            </a:r>
            <a:r>
              <a:rPr lang="en-US" sz="2900" dirty="0" err="1">
                <a:solidFill>
                  <a:srgbClr val="806753"/>
                </a:solidFill>
                <a:latin typeface="Josefin Sans Regular"/>
              </a:rPr>
              <a:t>chiều</a:t>
            </a:r>
            <a:r>
              <a:rPr lang="en-US" sz="2900" dirty="0">
                <a:solidFill>
                  <a:srgbClr val="806753"/>
                </a:solidFill>
                <a:latin typeface="Josefin Sans Regular"/>
              </a:rPr>
              <a:t> </a:t>
            </a:r>
            <a:r>
              <a:rPr lang="en-US" sz="2900" dirty="0" err="1">
                <a:solidFill>
                  <a:srgbClr val="806753"/>
                </a:solidFill>
                <a:latin typeface="Josefin Sans Regular"/>
              </a:rPr>
              <a:t>ngang</a:t>
            </a:r>
            <a:r>
              <a:rPr lang="en-US" sz="2900" dirty="0">
                <a:solidFill>
                  <a:srgbClr val="806753"/>
                </a:solidFill>
                <a:latin typeface="Josefin Sans Regular"/>
              </a:rPr>
              <a:t>, </a:t>
            </a:r>
            <a:r>
              <a:rPr lang="en-US" sz="2900" dirty="0" err="1">
                <a:solidFill>
                  <a:srgbClr val="806753"/>
                </a:solidFill>
                <a:latin typeface="Josefin Sans Regular"/>
              </a:rPr>
              <a:t>thường</a:t>
            </a:r>
            <a:r>
              <a:rPr lang="en-US" sz="2900" dirty="0">
                <a:solidFill>
                  <a:srgbClr val="806753"/>
                </a:solidFill>
                <a:latin typeface="Josefin Sans Regular"/>
              </a:rPr>
              <a:t> </a:t>
            </a:r>
            <a:r>
              <a:rPr lang="en-US" sz="2900" dirty="0" err="1">
                <a:solidFill>
                  <a:srgbClr val="806753"/>
                </a:solidFill>
                <a:latin typeface="Josefin Sans Regular"/>
              </a:rPr>
              <a:t>có</a:t>
            </a:r>
            <a:r>
              <a:rPr lang="en-US" sz="2900" dirty="0">
                <a:solidFill>
                  <a:srgbClr val="806753"/>
                </a:solidFill>
                <a:latin typeface="Josefin Sans Regular"/>
              </a:rPr>
              <a:t> </a:t>
            </a:r>
            <a:r>
              <a:rPr lang="en-US" sz="2900" dirty="0" err="1">
                <a:solidFill>
                  <a:srgbClr val="806753"/>
                </a:solidFill>
                <a:latin typeface="Josefin Sans Regular"/>
              </a:rPr>
              <a:t>các</a:t>
            </a:r>
            <a:r>
              <a:rPr lang="en-US" sz="2900" dirty="0">
                <a:solidFill>
                  <a:srgbClr val="806753"/>
                </a:solidFill>
                <a:latin typeface="Josefin Sans Regular"/>
              </a:rPr>
              <a:t> </a:t>
            </a:r>
            <a:r>
              <a:rPr lang="en-US" sz="2900" dirty="0" err="1">
                <a:solidFill>
                  <a:srgbClr val="806753"/>
                </a:solidFill>
                <a:latin typeface="Josefin Sans Regular"/>
              </a:rPr>
              <a:t>lối</a:t>
            </a:r>
            <a:r>
              <a:rPr lang="en-US" sz="2900" dirty="0">
                <a:solidFill>
                  <a:srgbClr val="806753"/>
                </a:solidFill>
                <a:latin typeface="Josefin Sans Regular"/>
              </a:rPr>
              <a:t> </a:t>
            </a:r>
            <a:r>
              <a:rPr lang="en-US" sz="2900" dirty="0" err="1">
                <a:solidFill>
                  <a:srgbClr val="806753"/>
                </a:solidFill>
                <a:latin typeface="Josefin Sans Regular"/>
              </a:rPr>
              <a:t>đi</a:t>
            </a:r>
            <a:r>
              <a:rPr lang="en-US" sz="2900" dirty="0">
                <a:solidFill>
                  <a:srgbClr val="806753"/>
                </a:solidFill>
                <a:latin typeface="Josefin Sans Regular"/>
              </a:rPr>
              <a:t> ở </a:t>
            </a:r>
            <a:r>
              <a:rPr lang="en-US" sz="2900" dirty="0" err="1">
                <a:solidFill>
                  <a:srgbClr val="806753"/>
                </a:solidFill>
                <a:latin typeface="Josefin Sans Regular"/>
              </a:rPr>
              <a:t>nhiều</a:t>
            </a:r>
            <a:r>
              <a:rPr lang="en-US" sz="2900" dirty="0">
                <a:solidFill>
                  <a:srgbClr val="806753"/>
                </a:solidFill>
                <a:latin typeface="Josefin Sans Regular"/>
              </a:rPr>
              <a:t> </a:t>
            </a:r>
            <a:r>
              <a:rPr lang="en-US" sz="2900" dirty="0" err="1">
                <a:solidFill>
                  <a:srgbClr val="806753"/>
                </a:solidFill>
                <a:latin typeface="Josefin Sans Regular"/>
              </a:rPr>
              <a:t>cấp</a:t>
            </a:r>
            <a:r>
              <a:rPr lang="en-US" sz="2900" dirty="0">
                <a:solidFill>
                  <a:srgbClr val="806753"/>
                </a:solidFill>
                <a:latin typeface="Josefin Sans Regular"/>
              </a:rPr>
              <a:t> </a:t>
            </a:r>
            <a:r>
              <a:rPr lang="en-US" sz="2900" dirty="0" err="1">
                <a:solidFill>
                  <a:srgbClr val="806753"/>
                </a:solidFill>
                <a:latin typeface="Josefin Sans Regular"/>
              </a:rPr>
              <a:t>độ</a:t>
            </a:r>
            <a:r>
              <a:rPr lang="en-US" sz="2900" dirty="0">
                <a:solidFill>
                  <a:srgbClr val="806753"/>
                </a:solidFill>
                <a:latin typeface="Josefin Sans Regular"/>
              </a:rPr>
              <a:t> </a:t>
            </a:r>
            <a:r>
              <a:rPr lang="en-US" sz="2900" dirty="0" err="1">
                <a:solidFill>
                  <a:srgbClr val="806753"/>
                </a:solidFill>
                <a:latin typeface="Josefin Sans Regular"/>
              </a:rPr>
              <a:t>và</a:t>
            </a:r>
            <a:r>
              <a:rPr lang="en-US" sz="2900" dirty="0">
                <a:solidFill>
                  <a:srgbClr val="806753"/>
                </a:solidFill>
                <a:latin typeface="Josefin Sans Regular"/>
              </a:rPr>
              <a:t> </a:t>
            </a:r>
            <a:r>
              <a:rPr lang="en-US" sz="2900" dirty="0" err="1">
                <a:solidFill>
                  <a:srgbClr val="806753"/>
                </a:solidFill>
                <a:latin typeface="Josefin Sans Regular"/>
              </a:rPr>
              <a:t>thường</a:t>
            </a:r>
            <a:r>
              <a:rPr lang="en-US" sz="2900" dirty="0">
                <a:solidFill>
                  <a:srgbClr val="806753"/>
                </a:solidFill>
                <a:latin typeface="Josefin Sans Regular"/>
              </a:rPr>
              <a:t> </a:t>
            </a:r>
            <a:r>
              <a:rPr lang="en-US" sz="2900" dirty="0" err="1">
                <a:solidFill>
                  <a:srgbClr val="806753"/>
                </a:solidFill>
                <a:latin typeface="Josefin Sans Regular"/>
              </a:rPr>
              <a:t>có</a:t>
            </a:r>
            <a:r>
              <a:rPr lang="en-US" sz="2900" dirty="0">
                <a:solidFill>
                  <a:srgbClr val="806753"/>
                </a:solidFill>
                <a:latin typeface="Josefin Sans Regular"/>
              </a:rPr>
              <a:t> </a:t>
            </a:r>
            <a:r>
              <a:rPr lang="en-US" sz="2900" dirty="0" err="1">
                <a:solidFill>
                  <a:srgbClr val="806753"/>
                </a:solidFill>
                <a:latin typeface="Josefin Sans Regular"/>
              </a:rPr>
              <a:t>chiều</a:t>
            </a:r>
            <a:r>
              <a:rPr lang="en-US" sz="2900" dirty="0">
                <a:solidFill>
                  <a:srgbClr val="806753"/>
                </a:solidFill>
                <a:latin typeface="Josefin Sans Regular"/>
              </a:rPr>
              <a:t> </a:t>
            </a:r>
            <a:r>
              <a:rPr lang="en-US" sz="2900" dirty="0" err="1">
                <a:solidFill>
                  <a:srgbClr val="806753"/>
                </a:solidFill>
                <a:latin typeface="Josefin Sans Regular"/>
              </a:rPr>
              <a:t>dài</a:t>
            </a:r>
            <a:r>
              <a:rPr lang="en-US" sz="2900" dirty="0">
                <a:solidFill>
                  <a:srgbClr val="806753"/>
                </a:solidFill>
                <a:latin typeface="Josefin Sans Regular"/>
              </a:rPr>
              <a:t> </a:t>
            </a:r>
            <a:r>
              <a:rPr lang="en-US" sz="2900" dirty="0" err="1">
                <a:solidFill>
                  <a:srgbClr val="806753"/>
                </a:solidFill>
                <a:latin typeface="Josefin Sans Regular"/>
              </a:rPr>
              <a:t>đáng</a:t>
            </a:r>
            <a:r>
              <a:rPr lang="en-US" sz="2900" dirty="0">
                <a:solidFill>
                  <a:srgbClr val="806753"/>
                </a:solidFill>
                <a:latin typeface="Josefin Sans Regular"/>
              </a:rPr>
              <a:t> </a:t>
            </a:r>
            <a:r>
              <a:rPr lang="en-US" sz="2900" dirty="0" err="1">
                <a:solidFill>
                  <a:srgbClr val="806753"/>
                </a:solidFill>
                <a:latin typeface="Josefin Sans Regular"/>
              </a:rPr>
              <a:t>kể</a:t>
            </a:r>
            <a:r>
              <a:rPr lang="en-US" sz="2900" dirty="0">
                <a:solidFill>
                  <a:srgbClr val="806753"/>
                </a:solidFill>
                <a:latin typeface="Josefin Sans Regular"/>
              </a:rPr>
              <a:t>. Gardner's Gut, Waitomo, </a:t>
            </a:r>
            <a:r>
              <a:rPr lang="en-US" sz="2900" dirty="0" err="1">
                <a:solidFill>
                  <a:srgbClr val="806753"/>
                </a:solidFill>
                <a:latin typeface="Josefin Sans Regular"/>
              </a:rPr>
              <a:t>có</a:t>
            </a:r>
            <a:r>
              <a:rPr lang="en-US" sz="2900" dirty="0">
                <a:solidFill>
                  <a:srgbClr val="806753"/>
                </a:solidFill>
                <a:latin typeface="Josefin Sans Regular"/>
              </a:rPr>
              <a:t> </a:t>
            </a:r>
            <a:r>
              <a:rPr lang="en-US" sz="2900" dirty="0" err="1">
                <a:solidFill>
                  <a:srgbClr val="806753"/>
                </a:solidFill>
                <a:latin typeface="Josefin Sans Regular"/>
              </a:rPr>
              <a:t>hai</a:t>
            </a:r>
            <a:r>
              <a:rPr lang="en-US" sz="2900" dirty="0">
                <a:solidFill>
                  <a:srgbClr val="806753"/>
                </a:solidFill>
                <a:latin typeface="Josefin Sans Regular"/>
              </a:rPr>
              <a:t> </a:t>
            </a:r>
            <a:r>
              <a:rPr lang="en-US" sz="2900" dirty="0" err="1">
                <a:solidFill>
                  <a:srgbClr val="806753"/>
                </a:solidFill>
                <a:latin typeface="Josefin Sans Regular"/>
              </a:rPr>
              <a:t>cấp</a:t>
            </a:r>
            <a:r>
              <a:rPr lang="en-US" sz="2900" dirty="0">
                <a:solidFill>
                  <a:srgbClr val="806753"/>
                </a:solidFill>
                <a:latin typeface="Josefin Sans Regular"/>
              </a:rPr>
              <a:t> </a:t>
            </a:r>
            <a:r>
              <a:rPr lang="en-US" sz="2900" dirty="0" err="1">
                <a:solidFill>
                  <a:srgbClr val="806753"/>
                </a:solidFill>
                <a:latin typeface="Josefin Sans Regular"/>
              </a:rPr>
              <a:t>độ</a:t>
            </a:r>
            <a:r>
              <a:rPr lang="en-US" sz="2900" dirty="0">
                <a:solidFill>
                  <a:srgbClr val="806753"/>
                </a:solidFill>
                <a:latin typeface="Josefin Sans Regular"/>
              </a:rPr>
              <a:t> </a:t>
            </a:r>
            <a:r>
              <a:rPr lang="en-US" sz="2900" dirty="0" err="1">
                <a:solidFill>
                  <a:srgbClr val="806753"/>
                </a:solidFill>
                <a:latin typeface="Josefin Sans Regular"/>
              </a:rPr>
              <a:t>chính</a:t>
            </a:r>
            <a:r>
              <a:rPr lang="en-US" sz="2900" dirty="0">
                <a:solidFill>
                  <a:srgbClr val="806753"/>
                </a:solidFill>
                <a:latin typeface="Josefin Sans Regular"/>
              </a:rPr>
              <a:t> </a:t>
            </a:r>
            <a:r>
              <a:rPr lang="en-US" sz="2900" dirty="0" err="1">
                <a:solidFill>
                  <a:srgbClr val="806753"/>
                </a:solidFill>
                <a:latin typeface="Josefin Sans Regular"/>
              </a:rPr>
              <a:t>và</a:t>
            </a:r>
            <a:r>
              <a:rPr lang="en-US" sz="2900" dirty="0">
                <a:solidFill>
                  <a:srgbClr val="806753"/>
                </a:solidFill>
                <a:latin typeface="Josefin Sans Regular"/>
              </a:rPr>
              <a:t> </a:t>
            </a:r>
            <a:r>
              <a:rPr lang="en-US" sz="2900" dirty="0" err="1">
                <a:solidFill>
                  <a:srgbClr val="806753"/>
                </a:solidFill>
                <a:latin typeface="Josefin Sans Regular"/>
              </a:rPr>
              <a:t>hơn</a:t>
            </a:r>
            <a:r>
              <a:rPr lang="en-US" sz="2900" dirty="0">
                <a:solidFill>
                  <a:srgbClr val="806753"/>
                </a:solidFill>
                <a:latin typeface="Josefin Sans Regular"/>
              </a:rPr>
              <a:t> </a:t>
            </a:r>
            <a:r>
              <a:rPr lang="en-US" sz="2900" dirty="0" err="1">
                <a:solidFill>
                  <a:srgbClr val="806753"/>
                </a:solidFill>
                <a:latin typeface="Josefin Sans Regular"/>
              </a:rPr>
              <a:t>bảy</a:t>
            </a:r>
            <a:r>
              <a:rPr lang="en-US" sz="2900" dirty="0">
                <a:solidFill>
                  <a:srgbClr val="806753"/>
                </a:solidFill>
                <a:latin typeface="Josefin Sans Regular"/>
              </a:rPr>
              <a:t> km </a:t>
            </a:r>
            <a:r>
              <a:rPr lang="en-US" sz="2900" dirty="0" err="1">
                <a:solidFill>
                  <a:srgbClr val="806753"/>
                </a:solidFill>
                <a:latin typeface="Josefin Sans Regular"/>
              </a:rPr>
              <a:t>đường</a:t>
            </a:r>
            <a:r>
              <a:rPr lang="en-US" sz="2900" dirty="0">
                <a:solidFill>
                  <a:srgbClr val="806753"/>
                </a:solidFill>
                <a:latin typeface="Josefin Sans Regular"/>
              </a:rPr>
              <a:t> </a:t>
            </a:r>
            <a:r>
              <a:rPr lang="en-US" sz="2900" dirty="0" err="1">
                <a:solidFill>
                  <a:srgbClr val="806753"/>
                </a:solidFill>
                <a:latin typeface="Josefin Sans Regular"/>
              </a:rPr>
              <a:t>đi</a:t>
            </a:r>
            <a:r>
              <a:rPr lang="en-US" sz="2900" dirty="0">
                <a:solidFill>
                  <a:srgbClr val="806753"/>
                </a:solidFill>
                <a:latin typeface="Josefin Sans Regular"/>
              </a:rPr>
              <a:t>. </a:t>
            </a:r>
            <a:r>
              <a:rPr lang="en-US" sz="2900" dirty="0" err="1">
                <a:solidFill>
                  <a:srgbClr val="806753"/>
                </a:solidFill>
                <a:latin typeface="Josefin Sans Regular"/>
              </a:rPr>
              <a:t>Bản</a:t>
            </a:r>
            <a:r>
              <a:rPr lang="en-US" sz="2900" dirty="0">
                <a:solidFill>
                  <a:srgbClr val="806753"/>
                </a:solidFill>
                <a:latin typeface="Josefin Sans Regular"/>
              </a:rPr>
              <a:t> </a:t>
            </a:r>
            <a:r>
              <a:rPr lang="en-US" sz="2900" dirty="0" err="1">
                <a:solidFill>
                  <a:srgbClr val="806753"/>
                </a:solidFill>
                <a:latin typeface="Josefin Sans Regular"/>
              </a:rPr>
              <a:t>vẽ</a:t>
            </a:r>
            <a:r>
              <a:rPr lang="en-US" sz="2900" dirty="0">
                <a:solidFill>
                  <a:srgbClr val="806753"/>
                </a:solidFill>
                <a:latin typeface="Josefin Sans Regular"/>
              </a:rPr>
              <a:t> hang </a:t>
            </a:r>
            <a:r>
              <a:rPr lang="en-US" sz="2900" dirty="0" err="1">
                <a:solidFill>
                  <a:srgbClr val="806753"/>
                </a:solidFill>
                <a:latin typeface="Josefin Sans Regular"/>
              </a:rPr>
              <a:t>động</a:t>
            </a:r>
            <a:r>
              <a:rPr lang="en-US" sz="2900" dirty="0">
                <a:solidFill>
                  <a:srgbClr val="806753"/>
                </a:solidFill>
                <a:latin typeface="Josefin Sans Regular"/>
              </a:rPr>
              <a:t> </a:t>
            </a:r>
            <a:r>
              <a:rPr lang="en-US" sz="2900" dirty="0" err="1">
                <a:solidFill>
                  <a:srgbClr val="806753"/>
                </a:solidFill>
                <a:latin typeface="Josefin Sans Regular"/>
              </a:rPr>
              <a:t>thể</a:t>
            </a:r>
            <a:r>
              <a:rPr lang="en-US" sz="2900" dirty="0">
                <a:solidFill>
                  <a:srgbClr val="806753"/>
                </a:solidFill>
                <a:latin typeface="Josefin Sans Regular"/>
              </a:rPr>
              <a:t> </a:t>
            </a:r>
            <a:r>
              <a:rPr lang="en-US" sz="2900" dirty="0" err="1">
                <a:solidFill>
                  <a:srgbClr val="806753"/>
                </a:solidFill>
                <a:latin typeface="Josefin Sans Regular"/>
              </a:rPr>
              <a:t>hiện</a:t>
            </a:r>
            <a:r>
              <a:rPr lang="en-US" sz="2900" dirty="0">
                <a:solidFill>
                  <a:srgbClr val="806753"/>
                </a:solidFill>
                <a:latin typeface="Josefin Sans Regular"/>
              </a:rPr>
              <a:t> </a:t>
            </a:r>
            <a:r>
              <a:rPr lang="en-US" sz="2900" dirty="0" err="1">
                <a:solidFill>
                  <a:srgbClr val="806753"/>
                </a:solidFill>
                <a:latin typeface="Josefin Sans Regular"/>
              </a:rPr>
              <a:t>những</a:t>
            </a:r>
            <a:r>
              <a:rPr lang="en-US" sz="2900" dirty="0">
                <a:solidFill>
                  <a:srgbClr val="806753"/>
                </a:solidFill>
                <a:latin typeface="Josefin Sans Regular"/>
              </a:rPr>
              <a:t> </a:t>
            </a:r>
            <a:r>
              <a:rPr lang="en-US" sz="2900" dirty="0" err="1">
                <a:solidFill>
                  <a:srgbClr val="806753"/>
                </a:solidFill>
                <a:latin typeface="Josefin Sans Regular"/>
              </a:rPr>
              <a:t>đặc</a:t>
            </a:r>
            <a:r>
              <a:rPr lang="en-US" sz="2900" dirty="0">
                <a:solidFill>
                  <a:srgbClr val="806753"/>
                </a:solidFill>
                <a:latin typeface="Josefin Sans Regular"/>
              </a:rPr>
              <a:t> </a:t>
            </a:r>
            <a:r>
              <a:rPr lang="en-US" sz="2900" dirty="0" err="1">
                <a:solidFill>
                  <a:srgbClr val="806753"/>
                </a:solidFill>
                <a:latin typeface="Josefin Sans Regular"/>
              </a:rPr>
              <a:t>điểm</a:t>
            </a:r>
            <a:r>
              <a:rPr lang="en-US" sz="2900" dirty="0">
                <a:solidFill>
                  <a:srgbClr val="806753"/>
                </a:solidFill>
                <a:latin typeface="Josefin Sans Regular"/>
              </a:rPr>
              <a:t> </a:t>
            </a:r>
            <a:r>
              <a:rPr lang="en-US" sz="2900" dirty="0" err="1">
                <a:solidFill>
                  <a:srgbClr val="806753"/>
                </a:solidFill>
                <a:latin typeface="Josefin Sans Regular"/>
              </a:rPr>
              <a:t>nổi</a:t>
            </a:r>
            <a:r>
              <a:rPr lang="en-US" sz="2900" dirty="0">
                <a:solidFill>
                  <a:srgbClr val="806753"/>
                </a:solidFill>
                <a:latin typeface="Josefin Sans Regular"/>
              </a:rPr>
              <a:t> </a:t>
            </a:r>
            <a:r>
              <a:rPr lang="en-US" sz="2900" dirty="0" err="1">
                <a:solidFill>
                  <a:srgbClr val="806753"/>
                </a:solidFill>
                <a:latin typeface="Josefin Sans Regular"/>
              </a:rPr>
              <a:t>bật</a:t>
            </a:r>
            <a:r>
              <a:rPr lang="en-US" sz="2900" dirty="0">
                <a:solidFill>
                  <a:srgbClr val="806753"/>
                </a:solidFill>
                <a:latin typeface="Josefin Sans Regular"/>
              </a:rPr>
              <a:t> </a:t>
            </a:r>
            <a:r>
              <a:rPr lang="en-US" sz="2900" dirty="0" err="1">
                <a:solidFill>
                  <a:srgbClr val="806753"/>
                </a:solidFill>
                <a:latin typeface="Josefin Sans Regular"/>
              </a:rPr>
              <a:t>như</a:t>
            </a:r>
            <a:r>
              <a:rPr lang="en-US" sz="2900" dirty="0">
                <a:solidFill>
                  <a:srgbClr val="806753"/>
                </a:solidFill>
                <a:latin typeface="Josefin Sans Regular"/>
              </a:rPr>
              <a:t> </a:t>
            </a:r>
            <a:r>
              <a:rPr lang="en-US" sz="2900" dirty="0" err="1">
                <a:solidFill>
                  <a:srgbClr val="806753"/>
                </a:solidFill>
                <a:latin typeface="Josefin Sans Regular"/>
              </a:rPr>
              <a:t>các</a:t>
            </a:r>
            <a:r>
              <a:rPr lang="en-US" sz="2900" dirty="0">
                <a:solidFill>
                  <a:srgbClr val="806753"/>
                </a:solidFill>
                <a:latin typeface="Josefin Sans Regular"/>
              </a:rPr>
              <a:t> </a:t>
            </a:r>
            <a:r>
              <a:rPr lang="en-US" sz="2900" dirty="0" err="1">
                <a:solidFill>
                  <a:srgbClr val="806753"/>
                </a:solidFill>
                <a:latin typeface="Josefin Sans Regular"/>
              </a:rPr>
              <a:t>lối</a:t>
            </a:r>
            <a:r>
              <a:rPr lang="en-US" sz="2900" dirty="0">
                <a:solidFill>
                  <a:srgbClr val="806753"/>
                </a:solidFill>
                <a:latin typeface="Josefin Sans Regular"/>
              </a:rPr>
              <a:t> </a:t>
            </a:r>
            <a:r>
              <a:rPr lang="en-US" sz="2900" dirty="0" err="1">
                <a:solidFill>
                  <a:srgbClr val="806753"/>
                </a:solidFill>
                <a:latin typeface="Josefin Sans Regular"/>
              </a:rPr>
              <a:t>đi</a:t>
            </a:r>
            <a:r>
              <a:rPr lang="en-US" sz="2900" dirty="0">
                <a:solidFill>
                  <a:srgbClr val="806753"/>
                </a:solidFill>
                <a:latin typeface="Josefin Sans Regular"/>
              </a:rPr>
              <a:t> </a:t>
            </a:r>
            <a:r>
              <a:rPr lang="en-US" sz="2900" dirty="0" err="1">
                <a:solidFill>
                  <a:srgbClr val="806753"/>
                </a:solidFill>
                <a:latin typeface="Josefin Sans Regular"/>
              </a:rPr>
              <a:t>dài</a:t>
            </a:r>
            <a:r>
              <a:rPr lang="en-US" sz="2900" dirty="0">
                <a:solidFill>
                  <a:srgbClr val="806753"/>
                </a:solidFill>
                <a:latin typeface="Josefin Sans Regular"/>
              </a:rPr>
              <a:t>, </a:t>
            </a:r>
            <a:r>
              <a:rPr lang="en-US" sz="2900" dirty="0" err="1">
                <a:solidFill>
                  <a:srgbClr val="806753"/>
                </a:solidFill>
                <a:latin typeface="Josefin Sans Regular"/>
              </a:rPr>
              <a:t>hẹp</a:t>
            </a:r>
            <a:r>
              <a:rPr lang="en-US" sz="2900" dirty="0">
                <a:solidFill>
                  <a:srgbClr val="806753"/>
                </a:solidFill>
                <a:latin typeface="Josefin Sans Regular"/>
              </a:rPr>
              <a:t>, </a:t>
            </a:r>
            <a:r>
              <a:rPr lang="en-US" sz="2900" dirty="0" err="1">
                <a:solidFill>
                  <a:srgbClr val="806753"/>
                </a:solidFill>
                <a:latin typeface="Josefin Sans Regular"/>
              </a:rPr>
              <a:t>thẳng</a:t>
            </a:r>
            <a:r>
              <a:rPr lang="en-US" sz="2900" dirty="0">
                <a:solidFill>
                  <a:srgbClr val="806753"/>
                </a:solidFill>
                <a:latin typeface="Josefin Sans Regular"/>
              </a:rPr>
              <a:t> </a:t>
            </a:r>
            <a:r>
              <a:rPr lang="en-US" sz="2900" dirty="0" err="1">
                <a:solidFill>
                  <a:srgbClr val="806753"/>
                </a:solidFill>
                <a:latin typeface="Josefin Sans Regular"/>
              </a:rPr>
              <a:t>theo</a:t>
            </a:r>
            <a:r>
              <a:rPr lang="en-US" sz="2900" dirty="0">
                <a:solidFill>
                  <a:srgbClr val="806753"/>
                </a:solidFill>
                <a:latin typeface="Josefin Sans Regular"/>
              </a:rPr>
              <a:t> </a:t>
            </a:r>
            <a:r>
              <a:rPr lang="en-US" sz="2900" dirty="0" err="1">
                <a:solidFill>
                  <a:srgbClr val="806753"/>
                </a:solidFill>
                <a:latin typeface="Josefin Sans Regular"/>
              </a:rPr>
              <a:t>kiểu</a:t>
            </a:r>
            <a:r>
              <a:rPr lang="en-US" sz="2900" dirty="0">
                <a:solidFill>
                  <a:srgbClr val="806753"/>
                </a:solidFill>
                <a:latin typeface="Josefin Sans Regular"/>
              </a:rPr>
              <a:t> </a:t>
            </a:r>
            <a:r>
              <a:rPr lang="en-US" sz="2900" dirty="0" err="1">
                <a:solidFill>
                  <a:srgbClr val="806753"/>
                </a:solidFill>
                <a:latin typeface="Josefin Sans Regular"/>
              </a:rPr>
              <a:t>khớp</a:t>
            </a:r>
            <a:r>
              <a:rPr lang="en-US" sz="2900" dirty="0">
                <a:solidFill>
                  <a:srgbClr val="806753"/>
                </a:solidFill>
                <a:latin typeface="Josefin Sans Regular"/>
              </a:rPr>
              <a:t> </a:t>
            </a:r>
            <a:r>
              <a:rPr lang="en-US" sz="2900" dirty="0" err="1">
                <a:solidFill>
                  <a:srgbClr val="806753"/>
                </a:solidFill>
                <a:latin typeface="Josefin Sans Regular"/>
              </a:rPr>
              <a:t>nối</a:t>
            </a:r>
            <a:r>
              <a:rPr lang="en-US" sz="2900" dirty="0">
                <a:solidFill>
                  <a:srgbClr val="806753"/>
                </a:solidFill>
                <a:latin typeface="Josefin Sans Regular"/>
              </a:rPr>
              <a:t> </a:t>
            </a:r>
            <a:r>
              <a:rPr lang="en-US" sz="2900" dirty="0" err="1">
                <a:solidFill>
                  <a:srgbClr val="806753"/>
                </a:solidFill>
                <a:latin typeface="Josefin Sans Regular"/>
              </a:rPr>
              <a:t>như</a:t>
            </a:r>
            <a:r>
              <a:rPr lang="en-US" sz="2900" dirty="0">
                <a:solidFill>
                  <a:srgbClr val="806753"/>
                </a:solidFill>
                <a:latin typeface="Josefin Sans Regular"/>
              </a:rPr>
              <a:t> ở </a:t>
            </a:r>
            <a:r>
              <a:rPr lang="en-US" sz="2900" dirty="0" err="1">
                <a:solidFill>
                  <a:srgbClr val="806753"/>
                </a:solidFill>
                <a:latin typeface="Josefin Sans Regular"/>
              </a:rPr>
              <a:t>Ruakuri</a:t>
            </a:r>
            <a:r>
              <a:rPr lang="en-US" sz="2900" dirty="0">
                <a:solidFill>
                  <a:srgbClr val="806753"/>
                </a:solidFill>
                <a:latin typeface="Josefin Sans Regular"/>
              </a:rPr>
              <a:t>, Waitomo </a:t>
            </a:r>
            <a:r>
              <a:rPr lang="en-US" sz="2900" dirty="0" err="1">
                <a:solidFill>
                  <a:srgbClr val="806753"/>
                </a:solidFill>
                <a:latin typeface="Josefin Sans Regular"/>
              </a:rPr>
              <a:t>hoặc</a:t>
            </a:r>
            <a:r>
              <a:rPr lang="en-US" sz="2900" dirty="0">
                <a:solidFill>
                  <a:srgbClr val="806753"/>
                </a:solidFill>
                <a:latin typeface="Josefin Sans Regular"/>
              </a:rPr>
              <a:t> </a:t>
            </a:r>
            <a:r>
              <a:rPr lang="en-US" sz="2900" dirty="0" err="1">
                <a:solidFill>
                  <a:srgbClr val="806753"/>
                </a:solidFill>
                <a:latin typeface="Josefin Sans Regular"/>
              </a:rPr>
              <a:t>một</a:t>
            </a:r>
            <a:r>
              <a:rPr lang="en-US" sz="2900" dirty="0">
                <a:solidFill>
                  <a:srgbClr val="806753"/>
                </a:solidFill>
                <a:latin typeface="Josefin Sans Regular"/>
              </a:rPr>
              <a:t> </a:t>
            </a:r>
            <a:r>
              <a:rPr lang="en-US" sz="2900" dirty="0" err="1">
                <a:solidFill>
                  <a:srgbClr val="806753"/>
                </a:solidFill>
                <a:latin typeface="Josefin Sans Regular"/>
              </a:rPr>
              <a:t>số</a:t>
            </a:r>
            <a:r>
              <a:rPr lang="en-US" sz="2900" dirty="0">
                <a:solidFill>
                  <a:srgbClr val="806753"/>
                </a:solidFill>
                <a:latin typeface="Josefin Sans Regular"/>
              </a:rPr>
              <a:t> </a:t>
            </a:r>
            <a:r>
              <a:rPr lang="en-US" sz="2900" dirty="0" err="1">
                <a:solidFill>
                  <a:srgbClr val="806753"/>
                </a:solidFill>
                <a:latin typeface="Josefin Sans Regular"/>
              </a:rPr>
              <a:t>đoạn</a:t>
            </a:r>
            <a:r>
              <a:rPr lang="en-US" sz="2900" dirty="0">
                <a:solidFill>
                  <a:srgbClr val="806753"/>
                </a:solidFill>
                <a:latin typeface="Josefin Sans Regular"/>
              </a:rPr>
              <a:t> </a:t>
            </a:r>
            <a:r>
              <a:rPr lang="en-US" sz="2900" dirty="0" err="1">
                <a:solidFill>
                  <a:srgbClr val="806753"/>
                </a:solidFill>
                <a:latin typeface="Josefin Sans Regular"/>
              </a:rPr>
              <a:t>thẳng</a:t>
            </a:r>
            <a:r>
              <a:rPr lang="en-US" sz="2900" dirty="0">
                <a:solidFill>
                  <a:srgbClr val="806753"/>
                </a:solidFill>
                <a:latin typeface="Josefin Sans Regular"/>
              </a:rPr>
              <a:t> song </a:t>
            </a:r>
            <a:r>
              <a:rPr lang="en-US" sz="2900" dirty="0" err="1">
                <a:solidFill>
                  <a:srgbClr val="806753"/>
                </a:solidFill>
                <a:latin typeface="Josefin Sans Regular"/>
              </a:rPr>
              <a:t>song</a:t>
            </a:r>
            <a:r>
              <a:rPr lang="en-US" sz="2900" dirty="0">
                <a:solidFill>
                  <a:srgbClr val="806753"/>
                </a:solidFill>
                <a:latin typeface="Josefin Sans Regular"/>
              </a:rPr>
              <a:t> </a:t>
            </a:r>
            <a:r>
              <a:rPr lang="en-US" sz="2900" dirty="0" err="1">
                <a:solidFill>
                  <a:srgbClr val="806753"/>
                </a:solidFill>
                <a:latin typeface="Josefin Sans Regular"/>
              </a:rPr>
              <a:t>định</a:t>
            </a:r>
            <a:r>
              <a:rPr lang="en-US" sz="2900" dirty="0">
                <a:solidFill>
                  <a:srgbClr val="806753"/>
                </a:solidFill>
                <a:latin typeface="Josefin Sans Regular"/>
              </a:rPr>
              <a:t> </a:t>
            </a:r>
            <a:r>
              <a:rPr lang="en-US" sz="2900" dirty="0" err="1">
                <a:solidFill>
                  <a:srgbClr val="806753"/>
                </a:solidFill>
                <a:latin typeface="Josefin Sans Regular"/>
              </a:rPr>
              <a:t>hướng</a:t>
            </a:r>
            <a:r>
              <a:rPr lang="en-US" sz="2900" dirty="0">
                <a:solidFill>
                  <a:srgbClr val="806753"/>
                </a:solidFill>
                <a:latin typeface="Josefin Sans Regular"/>
              </a:rPr>
              <a:t> </a:t>
            </a:r>
            <a:r>
              <a:rPr lang="en-US" sz="2900" dirty="0" err="1">
                <a:solidFill>
                  <a:srgbClr val="806753"/>
                </a:solidFill>
                <a:latin typeface="Josefin Sans Regular"/>
              </a:rPr>
              <a:t>theo</a:t>
            </a:r>
            <a:r>
              <a:rPr lang="en-US" sz="2900" dirty="0">
                <a:solidFill>
                  <a:srgbClr val="806753"/>
                </a:solidFill>
                <a:latin typeface="Josefin Sans Regular"/>
              </a:rPr>
              <a:t> </a:t>
            </a:r>
            <a:r>
              <a:rPr lang="en-US" sz="2900" dirty="0" err="1">
                <a:solidFill>
                  <a:srgbClr val="806753"/>
                </a:solidFill>
                <a:latin typeface="Josefin Sans Regular"/>
              </a:rPr>
              <a:t>một</a:t>
            </a:r>
            <a:r>
              <a:rPr lang="en-US" sz="2900" dirty="0">
                <a:solidFill>
                  <a:srgbClr val="806753"/>
                </a:solidFill>
                <a:latin typeface="Josefin Sans Regular"/>
              </a:rPr>
              <a:t> </a:t>
            </a:r>
            <a:r>
              <a:rPr lang="en-US" sz="2900" dirty="0" err="1">
                <a:solidFill>
                  <a:srgbClr val="806753"/>
                </a:solidFill>
                <a:latin typeface="Josefin Sans Regular"/>
              </a:rPr>
              <a:t>hoặc</a:t>
            </a:r>
            <a:r>
              <a:rPr lang="en-US" sz="2900" dirty="0">
                <a:solidFill>
                  <a:srgbClr val="806753"/>
                </a:solidFill>
                <a:latin typeface="Josefin Sans Regular"/>
              </a:rPr>
              <a:t> </a:t>
            </a:r>
            <a:r>
              <a:rPr lang="en-US" sz="2900" dirty="0" err="1">
                <a:solidFill>
                  <a:srgbClr val="806753"/>
                </a:solidFill>
                <a:latin typeface="Josefin Sans Regular"/>
              </a:rPr>
              <a:t>nhiều</a:t>
            </a:r>
            <a:r>
              <a:rPr lang="en-US" sz="2900" dirty="0">
                <a:solidFill>
                  <a:srgbClr val="806753"/>
                </a:solidFill>
                <a:latin typeface="Josefin Sans Regular"/>
              </a:rPr>
              <a:t> </a:t>
            </a:r>
            <a:r>
              <a:rPr lang="en-US" sz="2900" dirty="0" err="1">
                <a:solidFill>
                  <a:srgbClr val="806753"/>
                </a:solidFill>
                <a:latin typeface="Josefin Sans Regular"/>
              </a:rPr>
              <a:t>hướng</a:t>
            </a:r>
            <a:r>
              <a:rPr lang="en-US" sz="2900" dirty="0">
                <a:solidFill>
                  <a:srgbClr val="806753"/>
                </a:solidFill>
                <a:latin typeface="Josefin Sans Regular"/>
              </a:rPr>
              <a:t> </a:t>
            </a:r>
            <a:r>
              <a:rPr lang="en-US" sz="2900" dirty="0" err="1">
                <a:solidFill>
                  <a:srgbClr val="806753"/>
                </a:solidFill>
                <a:latin typeface="Josefin Sans Regular"/>
              </a:rPr>
              <a:t>như</a:t>
            </a:r>
            <a:r>
              <a:rPr lang="en-US" sz="2900" dirty="0">
                <a:solidFill>
                  <a:srgbClr val="806753"/>
                </a:solidFill>
                <a:latin typeface="Josefin Sans Regular"/>
              </a:rPr>
              <a:t> </a:t>
            </a:r>
            <a:r>
              <a:rPr lang="en-US" sz="2900" dirty="0" err="1">
                <a:solidFill>
                  <a:srgbClr val="806753"/>
                </a:solidFill>
                <a:latin typeface="Josefin Sans Regular"/>
              </a:rPr>
              <a:t>Te</a:t>
            </a:r>
            <a:r>
              <a:rPr lang="en-US" sz="2900" dirty="0">
                <a:solidFill>
                  <a:srgbClr val="806753"/>
                </a:solidFill>
                <a:latin typeface="Josefin Sans Regular"/>
              </a:rPr>
              <a:t> </a:t>
            </a:r>
            <a:r>
              <a:rPr lang="en-US" sz="2900" dirty="0" err="1">
                <a:solidFill>
                  <a:srgbClr val="806753"/>
                </a:solidFill>
                <a:latin typeface="Josefin Sans Regular"/>
              </a:rPr>
              <a:t>Anaroa</a:t>
            </a:r>
            <a:r>
              <a:rPr lang="en-US" sz="2900" dirty="0">
                <a:solidFill>
                  <a:srgbClr val="806753"/>
                </a:solidFill>
                <a:latin typeface="Josefin Sans Regular"/>
              </a:rPr>
              <a:t>, Rockville. </a:t>
            </a:r>
            <a:r>
              <a:rPr lang="en-US" sz="2900" dirty="0" err="1">
                <a:solidFill>
                  <a:srgbClr val="806753"/>
                </a:solidFill>
                <a:latin typeface="Josefin Sans Regular"/>
              </a:rPr>
              <a:t>Mặt</a:t>
            </a:r>
            <a:r>
              <a:rPr lang="en-US" sz="2900" dirty="0">
                <a:solidFill>
                  <a:srgbClr val="806753"/>
                </a:solidFill>
                <a:latin typeface="Josefin Sans Regular"/>
              </a:rPr>
              <a:t> </a:t>
            </a:r>
            <a:r>
              <a:rPr lang="en-US" sz="2900" dirty="0" err="1">
                <a:solidFill>
                  <a:srgbClr val="806753"/>
                </a:solidFill>
                <a:latin typeface="Josefin Sans Regular"/>
              </a:rPr>
              <a:t>cắt</a:t>
            </a:r>
            <a:r>
              <a:rPr lang="en-US" sz="2900" dirty="0">
                <a:solidFill>
                  <a:srgbClr val="806753"/>
                </a:solidFill>
                <a:latin typeface="Josefin Sans Regular"/>
              </a:rPr>
              <a:t> </a:t>
            </a:r>
            <a:r>
              <a:rPr lang="en-US" sz="2900" dirty="0" err="1">
                <a:solidFill>
                  <a:srgbClr val="806753"/>
                </a:solidFill>
                <a:latin typeface="Josefin Sans Regular"/>
              </a:rPr>
              <a:t>dọc</a:t>
            </a:r>
            <a:r>
              <a:rPr lang="en-US" sz="2900" dirty="0">
                <a:solidFill>
                  <a:srgbClr val="806753"/>
                </a:solidFill>
                <a:latin typeface="Josefin Sans Regular"/>
              </a:rPr>
              <a:t> </a:t>
            </a:r>
            <a:r>
              <a:rPr lang="en-US" sz="2900" dirty="0" err="1">
                <a:solidFill>
                  <a:srgbClr val="806753"/>
                </a:solidFill>
                <a:latin typeface="Josefin Sans Regular"/>
              </a:rPr>
              <a:t>của</a:t>
            </a:r>
            <a:r>
              <a:rPr lang="en-US" sz="2900" dirty="0">
                <a:solidFill>
                  <a:srgbClr val="806753"/>
                </a:solidFill>
                <a:latin typeface="Josefin Sans Regular"/>
              </a:rPr>
              <a:t> </a:t>
            </a:r>
            <a:r>
              <a:rPr lang="en-US" sz="2900" dirty="0" err="1">
                <a:solidFill>
                  <a:srgbClr val="806753"/>
                </a:solidFill>
                <a:latin typeface="Josefin Sans Regular"/>
              </a:rPr>
              <a:t>các</a:t>
            </a:r>
            <a:r>
              <a:rPr lang="en-US" sz="2900" dirty="0">
                <a:solidFill>
                  <a:srgbClr val="806753"/>
                </a:solidFill>
                <a:latin typeface="Josefin Sans Regular"/>
              </a:rPr>
              <a:t> </a:t>
            </a:r>
            <a:r>
              <a:rPr lang="en-US" sz="2900" dirty="0" err="1">
                <a:solidFill>
                  <a:srgbClr val="806753"/>
                </a:solidFill>
                <a:latin typeface="Josefin Sans Regular"/>
              </a:rPr>
              <a:t>lối</a:t>
            </a:r>
            <a:r>
              <a:rPr lang="en-US" sz="2900" dirty="0">
                <a:solidFill>
                  <a:srgbClr val="806753"/>
                </a:solidFill>
                <a:latin typeface="Josefin Sans Regular"/>
              </a:rPr>
              <a:t> </a:t>
            </a:r>
            <a:r>
              <a:rPr lang="en-US" sz="2900" dirty="0" err="1">
                <a:solidFill>
                  <a:srgbClr val="806753"/>
                </a:solidFill>
                <a:latin typeface="Josefin Sans Regular"/>
              </a:rPr>
              <a:t>đi</a:t>
            </a:r>
            <a:r>
              <a:rPr lang="en-US" sz="2900" dirty="0">
                <a:solidFill>
                  <a:srgbClr val="806753"/>
                </a:solidFill>
                <a:latin typeface="Josefin Sans Regular"/>
              </a:rPr>
              <a:t> </a:t>
            </a:r>
            <a:r>
              <a:rPr lang="en-US" sz="2900" dirty="0" err="1">
                <a:solidFill>
                  <a:srgbClr val="806753"/>
                </a:solidFill>
                <a:latin typeface="Josefin Sans Regular"/>
              </a:rPr>
              <a:t>trong</a:t>
            </a:r>
            <a:r>
              <a:rPr lang="en-US" sz="2900" dirty="0">
                <a:solidFill>
                  <a:srgbClr val="806753"/>
                </a:solidFill>
                <a:latin typeface="Josefin Sans Regular"/>
              </a:rPr>
              <a:t> hang </a:t>
            </a:r>
            <a:r>
              <a:rPr lang="en-US" sz="2900" dirty="0" err="1">
                <a:solidFill>
                  <a:srgbClr val="806753"/>
                </a:solidFill>
                <a:latin typeface="Josefin Sans Regular"/>
              </a:rPr>
              <a:t>có</a:t>
            </a:r>
            <a:r>
              <a:rPr lang="en-US" sz="2900" dirty="0">
                <a:solidFill>
                  <a:srgbClr val="806753"/>
                </a:solidFill>
                <a:latin typeface="Josefin Sans Regular"/>
              </a:rPr>
              <a:t> </a:t>
            </a:r>
            <a:r>
              <a:rPr lang="en-US" sz="2900" dirty="0" err="1">
                <a:solidFill>
                  <a:srgbClr val="806753"/>
                </a:solidFill>
                <a:latin typeface="Josefin Sans Regular"/>
              </a:rPr>
              <a:t>thể</a:t>
            </a:r>
            <a:r>
              <a:rPr lang="en-US" sz="2900" dirty="0">
                <a:solidFill>
                  <a:srgbClr val="806753"/>
                </a:solidFill>
                <a:latin typeface="Josefin Sans Regular"/>
              </a:rPr>
              <a:t> </a:t>
            </a:r>
            <a:r>
              <a:rPr lang="en-US" sz="2900" dirty="0" err="1">
                <a:solidFill>
                  <a:srgbClr val="806753"/>
                </a:solidFill>
                <a:latin typeface="Josefin Sans Regular"/>
              </a:rPr>
              <a:t>cao</a:t>
            </a:r>
            <a:r>
              <a:rPr lang="en-US" sz="2900" dirty="0">
                <a:solidFill>
                  <a:srgbClr val="806753"/>
                </a:solidFill>
                <a:latin typeface="Josefin Sans Regular"/>
              </a:rPr>
              <a:t> </a:t>
            </a:r>
            <a:r>
              <a:rPr lang="en-US" sz="2900" dirty="0" err="1">
                <a:solidFill>
                  <a:srgbClr val="806753"/>
                </a:solidFill>
                <a:latin typeface="Josefin Sans Regular"/>
              </a:rPr>
              <a:t>và</a:t>
            </a:r>
            <a:r>
              <a:rPr lang="en-US" sz="2900" dirty="0">
                <a:solidFill>
                  <a:srgbClr val="806753"/>
                </a:solidFill>
                <a:latin typeface="Josefin Sans Regular"/>
              </a:rPr>
              <a:t> </a:t>
            </a:r>
            <a:r>
              <a:rPr lang="en-US" sz="2900" dirty="0" err="1">
                <a:solidFill>
                  <a:srgbClr val="806753"/>
                </a:solidFill>
                <a:latin typeface="Josefin Sans Regular"/>
              </a:rPr>
              <a:t>hẹp</a:t>
            </a:r>
            <a:r>
              <a:rPr lang="en-US" sz="2900" dirty="0">
                <a:solidFill>
                  <a:srgbClr val="806753"/>
                </a:solidFill>
                <a:latin typeface="Josefin Sans Regular"/>
              </a:rPr>
              <a:t> </a:t>
            </a:r>
            <a:r>
              <a:rPr lang="en-US" sz="2900" dirty="0" err="1">
                <a:solidFill>
                  <a:srgbClr val="806753"/>
                </a:solidFill>
                <a:latin typeface="Josefin Sans Regular"/>
              </a:rPr>
              <a:t>theo</a:t>
            </a:r>
            <a:r>
              <a:rPr lang="en-US" sz="2900" dirty="0">
                <a:solidFill>
                  <a:srgbClr val="806753"/>
                </a:solidFill>
                <a:latin typeface="Josefin Sans Regular"/>
              </a:rPr>
              <a:t> </a:t>
            </a:r>
            <a:r>
              <a:rPr lang="en-US" sz="2900" dirty="0" err="1">
                <a:solidFill>
                  <a:srgbClr val="806753"/>
                </a:solidFill>
                <a:latin typeface="Josefin Sans Regular"/>
              </a:rPr>
              <a:t>các</a:t>
            </a:r>
            <a:r>
              <a:rPr lang="en-US" sz="2900" dirty="0">
                <a:solidFill>
                  <a:srgbClr val="806753"/>
                </a:solidFill>
                <a:latin typeface="Josefin Sans Regular"/>
              </a:rPr>
              <a:t> </a:t>
            </a:r>
            <a:r>
              <a:rPr lang="en-US" sz="2900" dirty="0" err="1">
                <a:solidFill>
                  <a:srgbClr val="806753"/>
                </a:solidFill>
                <a:latin typeface="Josefin Sans Regular"/>
              </a:rPr>
              <a:t>khe</a:t>
            </a:r>
            <a:r>
              <a:rPr lang="en-US" sz="2900" dirty="0">
                <a:solidFill>
                  <a:srgbClr val="806753"/>
                </a:solidFill>
                <a:latin typeface="Josefin Sans Regular"/>
              </a:rPr>
              <a:t> </a:t>
            </a:r>
            <a:r>
              <a:rPr lang="en-US" sz="2900" dirty="0" err="1">
                <a:solidFill>
                  <a:srgbClr val="806753"/>
                </a:solidFill>
                <a:latin typeface="Josefin Sans Regular"/>
              </a:rPr>
              <a:t>nối</a:t>
            </a:r>
            <a:r>
              <a:rPr lang="en-US" sz="2900" dirty="0">
                <a:solidFill>
                  <a:srgbClr val="806753"/>
                </a:solidFill>
                <a:latin typeface="Josefin Sans Regular"/>
              </a:rPr>
              <a:t>, </a:t>
            </a:r>
            <a:r>
              <a:rPr lang="en-US" sz="2900" dirty="0" err="1">
                <a:solidFill>
                  <a:srgbClr val="806753"/>
                </a:solidFill>
                <a:latin typeface="Josefin Sans Regular"/>
              </a:rPr>
              <a:t>như</a:t>
            </a:r>
            <a:r>
              <a:rPr lang="en-US" sz="2900" dirty="0">
                <a:solidFill>
                  <a:srgbClr val="806753"/>
                </a:solidFill>
                <a:latin typeface="Josefin Sans Regular"/>
              </a:rPr>
              <a:t> ở Hang Burr, Waitomo; to </a:t>
            </a:r>
            <a:r>
              <a:rPr lang="en-US" sz="2900" dirty="0" err="1">
                <a:solidFill>
                  <a:srgbClr val="806753"/>
                </a:solidFill>
                <a:latin typeface="Josefin Sans Regular"/>
              </a:rPr>
              <a:t>lớn</a:t>
            </a:r>
            <a:r>
              <a:rPr lang="en-US" sz="2900" dirty="0">
                <a:solidFill>
                  <a:srgbClr val="806753"/>
                </a:solidFill>
                <a:latin typeface="Josefin Sans Regular"/>
              </a:rPr>
              <a:t> </a:t>
            </a:r>
            <a:r>
              <a:rPr lang="en-US" sz="2900" dirty="0" err="1">
                <a:solidFill>
                  <a:srgbClr val="806753"/>
                </a:solidFill>
                <a:latin typeface="Josefin Sans Regular"/>
              </a:rPr>
              <a:t>và</a:t>
            </a:r>
            <a:r>
              <a:rPr lang="en-US" sz="2900" dirty="0">
                <a:solidFill>
                  <a:srgbClr val="806753"/>
                </a:solidFill>
                <a:latin typeface="Josefin Sans Regular"/>
              </a:rPr>
              <a:t> </a:t>
            </a:r>
            <a:r>
              <a:rPr lang="en-US" sz="2900" dirty="0" err="1">
                <a:solidFill>
                  <a:srgbClr val="806753"/>
                </a:solidFill>
                <a:latin typeface="Josefin Sans Regular"/>
              </a:rPr>
              <a:t>rách</a:t>
            </a:r>
            <a:r>
              <a:rPr lang="en-US" sz="2900" dirty="0">
                <a:solidFill>
                  <a:srgbClr val="806753"/>
                </a:solidFill>
                <a:latin typeface="Josefin Sans Regular"/>
              </a:rPr>
              <a:t> </a:t>
            </a:r>
            <a:r>
              <a:rPr lang="en-US" sz="2900" dirty="0" err="1">
                <a:solidFill>
                  <a:srgbClr val="806753"/>
                </a:solidFill>
                <a:latin typeface="Josefin Sans Regular"/>
              </a:rPr>
              <a:t>nát</a:t>
            </a:r>
            <a:r>
              <a:rPr lang="en-US" sz="2900" dirty="0">
                <a:solidFill>
                  <a:srgbClr val="806753"/>
                </a:solidFill>
                <a:latin typeface="Josefin Sans Regular"/>
              </a:rPr>
              <a:t> </a:t>
            </a:r>
            <a:r>
              <a:rPr lang="en-US" sz="2900" dirty="0" err="1">
                <a:solidFill>
                  <a:srgbClr val="806753"/>
                </a:solidFill>
                <a:latin typeface="Josefin Sans Regular"/>
              </a:rPr>
              <a:t>trong</a:t>
            </a:r>
            <a:r>
              <a:rPr lang="en-US" sz="2900" dirty="0">
                <a:solidFill>
                  <a:srgbClr val="806753"/>
                </a:solidFill>
                <a:latin typeface="Josefin Sans Regular"/>
              </a:rPr>
              <a:t> </a:t>
            </a:r>
            <a:r>
              <a:rPr lang="en-US" sz="2900" dirty="0" err="1">
                <a:solidFill>
                  <a:srgbClr val="806753"/>
                </a:solidFill>
                <a:latin typeface="Josefin Sans Regular"/>
              </a:rPr>
              <a:t>những</a:t>
            </a:r>
            <a:r>
              <a:rPr lang="en-US" sz="2900" dirty="0">
                <a:solidFill>
                  <a:srgbClr val="806753"/>
                </a:solidFill>
                <a:latin typeface="Josefin Sans Regular"/>
              </a:rPr>
              <a:t> </a:t>
            </a:r>
            <a:r>
              <a:rPr lang="en-US" sz="2900" dirty="0" err="1">
                <a:solidFill>
                  <a:srgbClr val="806753"/>
                </a:solidFill>
                <a:latin typeface="Josefin Sans Regular"/>
              </a:rPr>
              <a:t>căn</a:t>
            </a:r>
            <a:r>
              <a:rPr lang="en-US" sz="2900" dirty="0">
                <a:solidFill>
                  <a:srgbClr val="806753"/>
                </a:solidFill>
                <a:latin typeface="Josefin Sans Regular"/>
              </a:rPr>
              <a:t> </a:t>
            </a:r>
            <a:r>
              <a:rPr lang="en-US" sz="2900" dirty="0" err="1">
                <a:solidFill>
                  <a:srgbClr val="806753"/>
                </a:solidFill>
                <a:latin typeface="Josefin Sans Regular"/>
              </a:rPr>
              <a:t>phòng</a:t>
            </a:r>
            <a:r>
              <a:rPr lang="en-US" sz="2900" dirty="0">
                <a:solidFill>
                  <a:srgbClr val="806753"/>
                </a:solidFill>
                <a:latin typeface="Josefin Sans Regular"/>
              </a:rPr>
              <a:t> </a:t>
            </a:r>
            <a:r>
              <a:rPr lang="en-US" sz="2900" dirty="0" err="1">
                <a:solidFill>
                  <a:srgbClr val="806753"/>
                </a:solidFill>
                <a:latin typeface="Josefin Sans Regular"/>
              </a:rPr>
              <a:t>sập</a:t>
            </a:r>
            <a:r>
              <a:rPr lang="en-US" sz="2900" dirty="0">
                <a:solidFill>
                  <a:srgbClr val="806753"/>
                </a:solidFill>
                <a:latin typeface="Josefin Sans Regular"/>
              </a:rPr>
              <a:t>, </a:t>
            </a:r>
            <a:r>
              <a:rPr lang="en-US" sz="2900" dirty="0" err="1">
                <a:solidFill>
                  <a:srgbClr val="806753"/>
                </a:solidFill>
                <a:latin typeface="Josefin Sans Regular"/>
              </a:rPr>
              <a:t>như</a:t>
            </a:r>
            <a:r>
              <a:rPr lang="en-US" sz="2900" dirty="0">
                <a:solidFill>
                  <a:srgbClr val="806753"/>
                </a:solidFill>
                <a:latin typeface="Josefin Sans Regular"/>
              </a:rPr>
              <a:t> Hollow Hill, Waitomo (</a:t>
            </a:r>
            <a:r>
              <a:rPr lang="en-US" sz="2900" dirty="0" err="1">
                <a:solidFill>
                  <a:srgbClr val="806753"/>
                </a:solidFill>
                <a:latin typeface="Josefin Sans Regular"/>
              </a:rPr>
              <a:t>dài</a:t>
            </a:r>
            <a:r>
              <a:rPr lang="en-US" sz="2900" dirty="0">
                <a:solidFill>
                  <a:srgbClr val="806753"/>
                </a:solidFill>
                <a:latin typeface="Josefin Sans Regular"/>
              </a:rPr>
              <a:t> 233m, </a:t>
            </a:r>
            <a:r>
              <a:rPr lang="en-US" sz="2900" dirty="0" err="1">
                <a:solidFill>
                  <a:srgbClr val="806753"/>
                </a:solidFill>
                <a:latin typeface="Josefin Sans Regular"/>
              </a:rPr>
              <a:t>rộng</a:t>
            </a:r>
            <a:r>
              <a:rPr lang="en-US" sz="2900" dirty="0">
                <a:solidFill>
                  <a:srgbClr val="806753"/>
                </a:solidFill>
                <a:latin typeface="Josefin Sans Regular"/>
              </a:rPr>
              <a:t> 59,4m </a:t>
            </a:r>
            <a:r>
              <a:rPr lang="en-US" sz="2900" dirty="0" err="1">
                <a:solidFill>
                  <a:srgbClr val="806753"/>
                </a:solidFill>
                <a:latin typeface="Josefin Sans Regular"/>
              </a:rPr>
              <a:t>và</a:t>
            </a:r>
            <a:r>
              <a:rPr lang="en-US" sz="2900" dirty="0">
                <a:solidFill>
                  <a:srgbClr val="806753"/>
                </a:solidFill>
                <a:latin typeface="Josefin Sans Regular"/>
              </a:rPr>
              <a:t> </a:t>
            </a:r>
            <a:r>
              <a:rPr lang="en-US" sz="2900" dirty="0" err="1">
                <a:solidFill>
                  <a:srgbClr val="806753"/>
                </a:solidFill>
                <a:latin typeface="Josefin Sans Regular"/>
              </a:rPr>
              <a:t>cao</a:t>
            </a:r>
            <a:r>
              <a:rPr lang="en-US" sz="2900" dirty="0">
                <a:solidFill>
                  <a:srgbClr val="806753"/>
                </a:solidFill>
                <a:latin typeface="Josefin Sans Regular"/>
              </a:rPr>
              <a:t> 30,48m); </a:t>
            </a:r>
            <a:r>
              <a:rPr lang="en-US" sz="2900" dirty="0" err="1">
                <a:solidFill>
                  <a:srgbClr val="806753"/>
                </a:solidFill>
                <a:latin typeface="Josefin Sans Regular"/>
              </a:rPr>
              <a:t>thấp</a:t>
            </a:r>
            <a:r>
              <a:rPr lang="en-US" sz="2900" dirty="0">
                <a:solidFill>
                  <a:srgbClr val="806753"/>
                </a:solidFill>
                <a:latin typeface="Josefin Sans Regular"/>
              </a:rPr>
              <a:t> </a:t>
            </a:r>
            <a:r>
              <a:rPr lang="en-US" sz="2900" dirty="0" err="1">
                <a:solidFill>
                  <a:srgbClr val="806753"/>
                </a:solidFill>
                <a:latin typeface="Josefin Sans Regular"/>
              </a:rPr>
              <a:t>và</a:t>
            </a:r>
            <a:r>
              <a:rPr lang="en-US" sz="2900" dirty="0">
                <a:solidFill>
                  <a:srgbClr val="806753"/>
                </a:solidFill>
                <a:latin typeface="Josefin Sans Regular"/>
              </a:rPr>
              <a:t> </a:t>
            </a:r>
            <a:r>
              <a:rPr lang="en-US" sz="2900" dirty="0" err="1">
                <a:solidFill>
                  <a:srgbClr val="806753"/>
                </a:solidFill>
                <a:latin typeface="Josefin Sans Regular"/>
              </a:rPr>
              <a:t>rộng</a:t>
            </a:r>
            <a:r>
              <a:rPr lang="en-US" sz="2900" dirty="0">
                <a:solidFill>
                  <a:srgbClr val="806753"/>
                </a:solidFill>
                <a:latin typeface="Josefin Sans Regular"/>
              </a:rPr>
              <a:t> </a:t>
            </a:r>
            <a:r>
              <a:rPr lang="en-US" sz="2900" dirty="0" err="1">
                <a:solidFill>
                  <a:srgbClr val="806753"/>
                </a:solidFill>
                <a:latin typeface="Josefin Sans Regular"/>
              </a:rPr>
              <a:t>dọc</a:t>
            </a:r>
            <a:r>
              <a:rPr lang="en-US" sz="2900" dirty="0">
                <a:solidFill>
                  <a:srgbClr val="806753"/>
                </a:solidFill>
                <a:latin typeface="Josefin Sans Regular"/>
              </a:rPr>
              <a:t> </a:t>
            </a:r>
            <a:r>
              <a:rPr lang="en-US" sz="2900" dirty="0" err="1">
                <a:solidFill>
                  <a:srgbClr val="806753"/>
                </a:solidFill>
                <a:latin typeface="Josefin Sans Regular"/>
              </a:rPr>
              <a:t>theo</a:t>
            </a:r>
            <a:r>
              <a:rPr lang="en-US" sz="2900" dirty="0">
                <a:solidFill>
                  <a:srgbClr val="806753"/>
                </a:solidFill>
                <a:latin typeface="Josefin Sans Regular"/>
              </a:rPr>
              <a:t> </a:t>
            </a:r>
            <a:r>
              <a:rPr lang="en-US" sz="2900" dirty="0" err="1">
                <a:solidFill>
                  <a:srgbClr val="806753"/>
                </a:solidFill>
                <a:latin typeface="Josefin Sans Regular"/>
              </a:rPr>
              <a:t>các</a:t>
            </a:r>
            <a:r>
              <a:rPr lang="en-US" sz="2900" dirty="0">
                <a:solidFill>
                  <a:srgbClr val="806753"/>
                </a:solidFill>
                <a:latin typeface="Josefin Sans Regular"/>
              </a:rPr>
              <a:t> </a:t>
            </a:r>
            <a:r>
              <a:rPr lang="en-US" sz="2900" dirty="0" err="1">
                <a:solidFill>
                  <a:srgbClr val="806753"/>
                </a:solidFill>
                <a:latin typeface="Josefin Sans Regular"/>
              </a:rPr>
              <a:t>mặt</a:t>
            </a:r>
            <a:r>
              <a:rPr lang="en-US" sz="2900" dirty="0">
                <a:solidFill>
                  <a:srgbClr val="806753"/>
                </a:solidFill>
                <a:latin typeface="Josefin Sans Regular"/>
              </a:rPr>
              <a:t> </a:t>
            </a:r>
            <a:r>
              <a:rPr lang="en-US" sz="2900" dirty="0" err="1">
                <a:solidFill>
                  <a:srgbClr val="806753"/>
                </a:solidFill>
                <a:latin typeface="Josefin Sans Regular"/>
              </a:rPr>
              <a:t>phẳng</a:t>
            </a:r>
            <a:r>
              <a:rPr lang="en-US" sz="2900" dirty="0">
                <a:solidFill>
                  <a:srgbClr val="806753"/>
                </a:solidFill>
                <a:latin typeface="Josefin Sans Regular"/>
              </a:rPr>
              <a:t> </a:t>
            </a:r>
            <a:r>
              <a:rPr lang="en-US" sz="2900" dirty="0" err="1">
                <a:solidFill>
                  <a:srgbClr val="806753"/>
                </a:solidFill>
                <a:latin typeface="Josefin Sans Regular"/>
              </a:rPr>
              <a:t>giường</a:t>
            </a:r>
            <a:r>
              <a:rPr lang="en-US" sz="2900" dirty="0">
                <a:solidFill>
                  <a:srgbClr val="806753"/>
                </a:solidFill>
                <a:latin typeface="Josefin Sans Regular"/>
              </a:rPr>
              <a:t>, </a:t>
            </a:r>
            <a:r>
              <a:rPr lang="en-US" sz="2900" dirty="0" err="1">
                <a:solidFill>
                  <a:srgbClr val="806753"/>
                </a:solidFill>
                <a:latin typeface="Josefin Sans Regular"/>
              </a:rPr>
              <a:t>như</a:t>
            </a:r>
            <a:r>
              <a:rPr lang="en-US" sz="2900" dirty="0">
                <a:solidFill>
                  <a:srgbClr val="806753"/>
                </a:solidFill>
                <a:latin typeface="Josefin Sans Regular"/>
              </a:rPr>
              <a:t> </a:t>
            </a:r>
            <a:r>
              <a:rPr lang="en-US" sz="2900" dirty="0" err="1">
                <a:solidFill>
                  <a:srgbClr val="806753"/>
                </a:solidFill>
                <a:latin typeface="Josefin Sans Regular"/>
              </a:rPr>
              <a:t>trong</a:t>
            </a:r>
            <a:r>
              <a:rPr lang="en-US" sz="2900" dirty="0">
                <a:solidFill>
                  <a:srgbClr val="806753"/>
                </a:solidFill>
                <a:latin typeface="Josefin Sans Regular"/>
              </a:rPr>
              <a:t> </a:t>
            </a:r>
            <a:r>
              <a:rPr lang="en-US" sz="2900" dirty="0" err="1">
                <a:solidFill>
                  <a:srgbClr val="806753"/>
                </a:solidFill>
                <a:latin typeface="Josefin Sans Regular"/>
              </a:rPr>
              <a:t>Luckie</a:t>
            </a:r>
            <a:r>
              <a:rPr lang="en-US" sz="2900" dirty="0">
                <a:solidFill>
                  <a:srgbClr val="806753"/>
                </a:solidFill>
                <a:latin typeface="Josefin Sans Regular"/>
              </a:rPr>
              <a:t> Strike, Waitomo; </a:t>
            </a:r>
            <a:r>
              <a:rPr lang="en-US" sz="2900" dirty="0" err="1">
                <a:solidFill>
                  <a:srgbClr val="806753"/>
                </a:solidFill>
                <a:latin typeface="Josefin Sans Regular"/>
              </a:rPr>
              <a:t>hoặc</a:t>
            </a:r>
            <a:r>
              <a:rPr lang="en-US" sz="2900" dirty="0">
                <a:solidFill>
                  <a:srgbClr val="806753"/>
                </a:solidFill>
                <a:latin typeface="Josefin Sans Regular"/>
              </a:rPr>
              <a:t> </a:t>
            </a:r>
            <a:r>
              <a:rPr lang="en-US" sz="2900" dirty="0" err="1">
                <a:solidFill>
                  <a:srgbClr val="806753"/>
                </a:solidFill>
                <a:latin typeface="Josefin Sans Regular"/>
              </a:rPr>
              <a:t>các</a:t>
            </a:r>
            <a:r>
              <a:rPr lang="en-US" sz="2900" dirty="0">
                <a:solidFill>
                  <a:srgbClr val="806753"/>
                </a:solidFill>
                <a:latin typeface="Josefin Sans Regular"/>
              </a:rPr>
              <a:t> </a:t>
            </a:r>
            <a:r>
              <a:rPr lang="en-US" sz="2900" dirty="0" err="1">
                <a:solidFill>
                  <a:srgbClr val="806753"/>
                </a:solidFill>
                <a:latin typeface="Josefin Sans Regular"/>
              </a:rPr>
              <a:t>trục</a:t>
            </a:r>
            <a:r>
              <a:rPr lang="en-US" sz="2900" dirty="0">
                <a:solidFill>
                  <a:srgbClr val="806753"/>
                </a:solidFill>
                <a:latin typeface="Josefin Sans Regular"/>
              </a:rPr>
              <a:t> </a:t>
            </a:r>
            <a:r>
              <a:rPr lang="en-US" sz="2900" dirty="0" err="1">
                <a:solidFill>
                  <a:srgbClr val="806753"/>
                </a:solidFill>
                <a:latin typeface="Josefin Sans Regular"/>
              </a:rPr>
              <a:t>cao</a:t>
            </a:r>
            <a:r>
              <a:rPr lang="en-US" sz="2900" dirty="0">
                <a:solidFill>
                  <a:srgbClr val="806753"/>
                </a:solidFill>
                <a:latin typeface="Josefin Sans Regular"/>
              </a:rPr>
              <a:t> </a:t>
            </a:r>
            <a:r>
              <a:rPr lang="en-US" sz="2900" dirty="0" err="1">
                <a:solidFill>
                  <a:srgbClr val="806753"/>
                </a:solidFill>
                <a:latin typeface="Josefin Sans Regular"/>
              </a:rPr>
              <a:t>thẳng</a:t>
            </a:r>
            <a:r>
              <a:rPr lang="en-US" sz="2900" dirty="0">
                <a:solidFill>
                  <a:srgbClr val="806753"/>
                </a:solidFill>
                <a:latin typeface="Josefin Sans Regular"/>
              </a:rPr>
              <a:t> </a:t>
            </a:r>
            <a:r>
              <a:rPr lang="en-US" sz="2900" dirty="0" err="1">
                <a:solidFill>
                  <a:srgbClr val="806753"/>
                </a:solidFill>
                <a:latin typeface="Josefin Sans Regular"/>
              </a:rPr>
              <a:t>đứng</a:t>
            </a:r>
            <a:r>
              <a:rPr lang="en-US" sz="2900" dirty="0">
                <a:solidFill>
                  <a:srgbClr val="806753"/>
                </a:solidFill>
                <a:latin typeface="Josefin Sans Regular"/>
              </a:rPr>
              <a:t> </a:t>
            </a:r>
            <a:r>
              <a:rPr lang="en-US" sz="2900" dirty="0" err="1">
                <a:solidFill>
                  <a:srgbClr val="806753"/>
                </a:solidFill>
                <a:latin typeface="Josefin Sans Regular"/>
              </a:rPr>
              <a:t>bị</a:t>
            </a:r>
            <a:r>
              <a:rPr lang="en-US" sz="2900" dirty="0">
                <a:solidFill>
                  <a:srgbClr val="806753"/>
                </a:solidFill>
                <a:latin typeface="Josefin Sans Regular"/>
              </a:rPr>
              <a:t> </a:t>
            </a:r>
            <a:r>
              <a:rPr lang="en-US" sz="2900" dirty="0" err="1">
                <a:solidFill>
                  <a:srgbClr val="806753"/>
                </a:solidFill>
                <a:latin typeface="Josefin Sans Regular"/>
              </a:rPr>
              <a:t>mòn</a:t>
            </a:r>
            <a:r>
              <a:rPr lang="en-US" sz="2900" dirty="0">
                <a:solidFill>
                  <a:srgbClr val="806753"/>
                </a:solidFill>
                <a:latin typeface="Josefin Sans Regular"/>
              </a:rPr>
              <a:t> </a:t>
            </a:r>
            <a:r>
              <a:rPr lang="en-US" sz="2900" dirty="0" err="1">
                <a:solidFill>
                  <a:srgbClr val="806753"/>
                </a:solidFill>
                <a:latin typeface="Josefin Sans Regular"/>
              </a:rPr>
              <a:t>nước</a:t>
            </a:r>
            <a:r>
              <a:rPr lang="en-US" sz="2900" dirty="0">
                <a:solidFill>
                  <a:srgbClr val="806753"/>
                </a:solidFill>
                <a:latin typeface="Josefin Sans Regular"/>
              </a:rPr>
              <a:t>, </a:t>
            </a:r>
            <a:r>
              <a:rPr lang="en-US" sz="2900" dirty="0" err="1">
                <a:solidFill>
                  <a:srgbClr val="806753"/>
                </a:solidFill>
                <a:latin typeface="Josefin Sans Regular"/>
              </a:rPr>
              <a:t>như</a:t>
            </a:r>
            <a:r>
              <a:rPr lang="en-US" sz="2900" dirty="0">
                <a:solidFill>
                  <a:srgbClr val="806753"/>
                </a:solidFill>
                <a:latin typeface="Josefin Sans Regular"/>
              </a:rPr>
              <a:t> </a:t>
            </a:r>
            <a:r>
              <a:rPr lang="en-US" sz="2900" dirty="0" err="1">
                <a:solidFill>
                  <a:srgbClr val="806753"/>
                </a:solidFill>
                <a:latin typeface="Josefin Sans Regular"/>
              </a:rPr>
              <a:t>Rangitaawa</a:t>
            </a:r>
            <a:r>
              <a:rPr lang="en-US" sz="2900" dirty="0">
                <a:solidFill>
                  <a:srgbClr val="806753"/>
                </a:solidFill>
                <a:latin typeface="Josefin Sans Regular"/>
              </a:rPr>
              <a:t> Shaft (91 m)</a:t>
            </a:r>
          </a:p>
          <a:p>
            <a:pPr algn="just">
              <a:lnSpc>
                <a:spcPts val="4060"/>
              </a:lnSpc>
            </a:pPr>
            <a:endParaRPr lang="en-US" sz="2900" dirty="0">
              <a:solidFill>
                <a:srgbClr val="806753"/>
              </a:solidFill>
              <a:latin typeface="Josefin Sans Regul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464"/>
          <a:stretch>
            <a:fillRect/>
          </a:stretch>
        </p:blipFill>
        <p:spPr>
          <a:xfrm>
            <a:off x="0" y="0"/>
            <a:ext cx="18288000" cy="10287000"/>
          </a:xfrm>
          <a:prstGeom prst="rect">
            <a:avLst/>
          </a:prstGeom>
        </p:spPr>
      </p:pic>
      <p:sp>
        <p:nvSpPr>
          <p:cNvPr id="3" name="TextBox 3"/>
          <p:cNvSpPr txBox="1"/>
          <p:nvPr/>
        </p:nvSpPr>
        <p:spPr>
          <a:xfrm>
            <a:off x="448625" y="1816101"/>
            <a:ext cx="17390749" cy="7442199"/>
          </a:xfrm>
          <a:prstGeom prst="rect">
            <a:avLst/>
          </a:prstGeom>
        </p:spPr>
        <p:txBody>
          <a:bodyPr lIns="0" tIns="0" rIns="0" bIns="0" rtlCol="0" anchor="t">
            <a:spAutoFit/>
          </a:bodyPr>
          <a:lstStyle/>
          <a:p>
            <a:pPr algn="just">
              <a:lnSpc>
                <a:spcPts val="3500"/>
              </a:lnSpc>
            </a:pPr>
            <a:r>
              <a:rPr lang="en-US" sz="2500">
                <a:solidFill>
                  <a:srgbClr val="FEF3EA"/>
                </a:solidFill>
                <a:latin typeface="Josefin Sans Regular"/>
              </a:rPr>
              <a:t>Vẻ đẹp độc đáo của các hang động nằm ở sự đa dạng của các lớp phủ khoáng chất đôi khi được tìm thấy bao phủ hoàn toàn các bức tường, trần và sàn. Nhũ đá (Gk. stalaktos, nhỏ giọt) là sự phát triển độc lập của canxi cacbonat kết tinh (calcite) được hình thành từ dung dịch do sự lắng đọng một lượng nhỏ canxit từ nước ngầm thấm qua. Chúng thường có màu từ trắng đến vàng, nhưng đôi khi có màu nâu hoặc đỏ. Khi nước bay hơi nhanh hơn nhỏ giọt, các ống hút dài mỏng được hình thành có thể chạm tới sàn hoặc dày lên thành cột. Nếu nguồn nước di chuyển trên trần nhà, một tấm màn mỏng, giống như một bức màn sân khấu, sẽ được hình thành. Helictites là nhũ đá phân nhánh hoặc cuộn tròn. Măng đá (Gk. măng đá, thứ nhỏ giọt) là sự phát triển trên sàn hình nón hoặc có xương xẩu được hình thành bằng cách bắn tung tóe nếu nước nhỏ giọt nhanh hơn bay hơi. Chúng có thể phát triển về phía trần nhà để tạo thành các cột có tỷ lệ lớn. Nơi canxit lắng đọng do nước trải mỏng trên tường hoặc sàn, đá chảy được hình thành và các vũng nước có thể tích tụ ở các cạnh của chúng để tạo thành những bức tường hẹp bằng đá lưu huỳnh. Thạch cao (canxi sunfat) là một lớp trầm tích hang động màu trắng của nhiều thói quen tinh thể có thể phụ thuộc vào độ ẩm. Hình thức đẹp nhất là hoa thạch cao nhô ra từ một điểm trên vách hang thành những bó sợi uốn lượn và phân kỳ giống như hoa huệ hoặc hoa lan. Thạch cao (canxi sunfat) là một lớp trầm tích hang động màu trắng của nhiều thói quen tinh thể có thể phụ thuộc vào độ ẩm. Hình thức đẹp nhất là hoa thạch cao nhô ra từ một điểm trên vách hang thành những bó sợi uốn lượn và phân kỳ giống như hoa huệ hoặc hoa lan. Thạch cao (canxi sunfat) là một lớp trầm tích hang động màu trắng của nhiều thói quen tinh thể có thể phụ thuộc vào độ ẩm. Hình thức đẹp nhất là hoa thạch cao nhô ra từ một điểm trên vách hang thành những bó sợi uốn lượn và phân kỳ giống như hoa huệ hoặc hoa lan.</a:t>
            </a:r>
          </a:p>
        </p:txBody>
      </p:sp>
      <p:sp>
        <p:nvSpPr>
          <p:cNvPr id="4" name="TextBox 4"/>
          <p:cNvSpPr txBox="1"/>
          <p:nvPr/>
        </p:nvSpPr>
        <p:spPr>
          <a:xfrm>
            <a:off x="4378755" y="269792"/>
            <a:ext cx="9530491" cy="758908"/>
          </a:xfrm>
          <a:prstGeom prst="rect">
            <a:avLst/>
          </a:prstGeom>
        </p:spPr>
        <p:txBody>
          <a:bodyPr lIns="0" tIns="0" rIns="0" bIns="0" rtlCol="0" anchor="t">
            <a:spAutoFit/>
          </a:bodyPr>
          <a:lstStyle/>
          <a:p>
            <a:pPr algn="ctr">
              <a:lnSpc>
                <a:spcPts val="6148"/>
              </a:lnSpc>
            </a:pPr>
            <a:r>
              <a:rPr lang="en-US" sz="4729" spc="189">
                <a:solidFill>
                  <a:srgbClr val="FEF3EA"/>
                </a:solidFill>
                <a:latin typeface="Paytone One"/>
              </a:rPr>
              <a:t>PARAGRAPH 5</a:t>
            </a:r>
          </a:p>
        </p:txBody>
      </p:sp>
      <p:sp>
        <p:nvSpPr>
          <p:cNvPr id="5" name="AutoShape 5"/>
          <p:cNvSpPr/>
          <p:nvPr/>
        </p:nvSpPr>
        <p:spPr>
          <a:xfrm>
            <a:off x="5897880" y="1028700"/>
            <a:ext cx="6492240" cy="0"/>
          </a:xfrm>
          <a:prstGeom prst="line">
            <a:avLst/>
          </a:prstGeom>
          <a:ln w="66675" cap="flat">
            <a:solidFill>
              <a:srgbClr val="D8AD74"/>
            </a:solidFill>
            <a:prstDash val="solid"/>
            <a:headEnd type="none" w="sm" len="sm"/>
            <a:tailEnd type="none" w="sm" len="sm"/>
          </a:ln>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t="39534" b="39469"/>
          <a:stretch>
            <a:fillRect/>
          </a:stretch>
        </p:blipFill>
        <p:spPr>
          <a:xfrm>
            <a:off x="-502872" y="-717760"/>
            <a:ext cx="19395470" cy="6119549"/>
          </a:xfrm>
          <a:prstGeom prst="rect">
            <a:avLst/>
          </a:prstGeom>
        </p:spPr>
      </p:pic>
      <p:sp>
        <p:nvSpPr>
          <p:cNvPr id="3" name="TextBox 3"/>
          <p:cNvSpPr txBox="1"/>
          <p:nvPr/>
        </p:nvSpPr>
        <p:spPr>
          <a:xfrm>
            <a:off x="1743272" y="1183063"/>
            <a:ext cx="14801455" cy="838200"/>
          </a:xfrm>
          <a:prstGeom prst="rect">
            <a:avLst/>
          </a:prstGeom>
        </p:spPr>
        <p:txBody>
          <a:bodyPr lIns="0" tIns="0" rIns="0" bIns="0" rtlCol="0" anchor="t">
            <a:spAutoFit/>
          </a:bodyPr>
          <a:lstStyle/>
          <a:p>
            <a:pPr algn="ctr">
              <a:lnSpc>
                <a:spcPts val="6690"/>
              </a:lnSpc>
            </a:pPr>
            <a:r>
              <a:rPr lang="en-US" sz="5575" spc="111">
                <a:solidFill>
                  <a:srgbClr val="806753"/>
                </a:solidFill>
                <a:latin typeface="Paytone One"/>
              </a:rPr>
              <a:t>PARAGRAPH 1 &amp; 2</a:t>
            </a:r>
          </a:p>
        </p:txBody>
      </p:sp>
      <p:sp>
        <p:nvSpPr>
          <p:cNvPr id="4" name="AutoShape 4"/>
          <p:cNvSpPr/>
          <p:nvPr/>
        </p:nvSpPr>
        <p:spPr>
          <a:xfrm>
            <a:off x="9134475" y="2495591"/>
            <a:ext cx="9525" cy="7337164"/>
          </a:xfrm>
          <a:prstGeom prst="rect">
            <a:avLst/>
          </a:prstGeom>
          <a:solidFill>
            <a:srgbClr val="000000"/>
          </a:solidFill>
        </p:spPr>
      </p:sp>
      <p:sp>
        <p:nvSpPr>
          <p:cNvPr id="5" name="AutoShape 5"/>
          <p:cNvSpPr/>
          <p:nvPr/>
        </p:nvSpPr>
        <p:spPr>
          <a:xfrm>
            <a:off x="-502872" y="220973"/>
            <a:ext cx="7096545" cy="871603"/>
          </a:xfrm>
          <a:prstGeom prst="rect">
            <a:avLst/>
          </a:prstGeom>
          <a:solidFill>
            <a:srgbClr val="D8AD74"/>
          </a:solidFill>
        </p:spPr>
      </p:sp>
      <p:sp>
        <p:nvSpPr>
          <p:cNvPr id="6" name="TextBox 6"/>
          <p:cNvSpPr txBox="1"/>
          <p:nvPr/>
        </p:nvSpPr>
        <p:spPr>
          <a:xfrm>
            <a:off x="-180504" y="-722741"/>
            <a:ext cx="1783665" cy="2320142"/>
          </a:xfrm>
          <a:prstGeom prst="rect">
            <a:avLst/>
          </a:prstGeom>
        </p:spPr>
        <p:txBody>
          <a:bodyPr lIns="0" tIns="0" rIns="0" bIns="0" rtlCol="0" anchor="t">
            <a:spAutoFit/>
          </a:bodyPr>
          <a:lstStyle/>
          <a:p>
            <a:pPr algn="ctr">
              <a:lnSpc>
                <a:spcPts val="19027"/>
              </a:lnSpc>
            </a:pPr>
            <a:r>
              <a:rPr lang="en-US" sz="13591">
                <a:solidFill>
                  <a:srgbClr val="1E1816"/>
                </a:solidFill>
                <a:latin typeface="Paytone One"/>
              </a:rPr>
              <a:t>3</a:t>
            </a:r>
          </a:p>
        </p:txBody>
      </p:sp>
      <p:sp>
        <p:nvSpPr>
          <p:cNvPr id="7" name="TextBox 7"/>
          <p:cNvSpPr txBox="1"/>
          <p:nvPr/>
        </p:nvSpPr>
        <p:spPr>
          <a:xfrm>
            <a:off x="208663" y="277101"/>
            <a:ext cx="7096545" cy="705365"/>
          </a:xfrm>
          <a:prstGeom prst="rect">
            <a:avLst/>
          </a:prstGeom>
        </p:spPr>
        <p:txBody>
          <a:bodyPr lIns="0" tIns="0" rIns="0" bIns="0" rtlCol="0" anchor="t">
            <a:spAutoFit/>
          </a:bodyPr>
          <a:lstStyle/>
          <a:p>
            <a:pPr algn="ctr">
              <a:lnSpc>
                <a:spcPts val="5746"/>
              </a:lnSpc>
            </a:pPr>
            <a:r>
              <a:rPr lang="en-US" sz="4104" spc="1309">
                <a:solidFill>
                  <a:srgbClr val="3B181D"/>
                </a:solidFill>
                <a:latin typeface="Noto Serif Display Black"/>
              </a:rPr>
              <a:t>Vocabulary</a:t>
            </a:r>
          </a:p>
        </p:txBody>
      </p:sp>
      <p:sp>
        <p:nvSpPr>
          <p:cNvPr id="8" name="TextBox 8"/>
          <p:cNvSpPr txBox="1"/>
          <p:nvPr/>
        </p:nvSpPr>
        <p:spPr>
          <a:xfrm>
            <a:off x="874477" y="2448906"/>
            <a:ext cx="8259998" cy="7957810"/>
          </a:xfrm>
          <a:prstGeom prst="rect">
            <a:avLst/>
          </a:prstGeom>
        </p:spPr>
        <p:txBody>
          <a:bodyPr lIns="0" tIns="0" rIns="0" bIns="0" rtlCol="0" anchor="t">
            <a:spAutoFit/>
          </a:bodyPr>
          <a:lstStyle/>
          <a:p>
            <a:pPr marL="520440" lvl="1" indent="-260220">
              <a:lnSpc>
                <a:spcPts val="4507"/>
              </a:lnSpc>
              <a:buFont typeface="Arial"/>
              <a:buChar char="•"/>
            </a:pPr>
            <a:r>
              <a:rPr lang="en-US" sz="2410">
                <a:solidFill>
                  <a:srgbClr val="000000"/>
                </a:solidFill>
                <a:latin typeface="Josefin Sans Regular Bold"/>
              </a:rPr>
              <a:t>Widespread (adj): phổ biến</a:t>
            </a:r>
          </a:p>
          <a:p>
            <a:pPr marL="520440" lvl="1" indent="-260220">
              <a:lnSpc>
                <a:spcPts val="4507"/>
              </a:lnSpc>
              <a:buFont typeface="Arial"/>
              <a:buChar char="•"/>
            </a:pPr>
            <a:r>
              <a:rPr lang="en-US" sz="2410">
                <a:solidFill>
                  <a:srgbClr val="000000"/>
                </a:solidFill>
                <a:latin typeface="Josefin Sans Regular Bold"/>
              </a:rPr>
              <a:t> Extensive (adj): rộng rãi</a:t>
            </a:r>
          </a:p>
          <a:p>
            <a:pPr marL="520440" lvl="1" indent="-260220">
              <a:lnSpc>
                <a:spcPts val="4507"/>
              </a:lnSpc>
              <a:buFont typeface="Arial"/>
              <a:buChar char="•"/>
            </a:pPr>
            <a:r>
              <a:rPr lang="en-US" sz="2410">
                <a:solidFill>
                  <a:srgbClr val="000000"/>
                </a:solidFill>
                <a:latin typeface="Josefin Sans Regular Bold"/>
              </a:rPr>
              <a:t> Soluble rocks (n): đá hòa tan</a:t>
            </a:r>
          </a:p>
          <a:p>
            <a:pPr marL="520440" lvl="1" indent="-260220">
              <a:lnSpc>
                <a:spcPts val="4507"/>
              </a:lnSpc>
              <a:buFont typeface="Arial"/>
              <a:buChar char="•"/>
            </a:pPr>
            <a:r>
              <a:rPr lang="en-US" sz="2410">
                <a:solidFill>
                  <a:srgbClr val="000000"/>
                </a:solidFill>
                <a:latin typeface="Josefin Sans Regular Bold"/>
              </a:rPr>
              <a:t> Limestone (n): đá vôi</a:t>
            </a:r>
          </a:p>
          <a:p>
            <a:pPr marL="520440" lvl="1" indent="-260220">
              <a:lnSpc>
                <a:spcPts val="4507"/>
              </a:lnSpc>
              <a:buFont typeface="Arial"/>
              <a:buChar char="•"/>
            </a:pPr>
            <a:r>
              <a:rPr lang="en-US" sz="2410">
                <a:solidFill>
                  <a:srgbClr val="000000"/>
                </a:solidFill>
                <a:latin typeface="Josefin Sans Regular Bold"/>
              </a:rPr>
              <a:t> Marble(n): đá cẩm thạch</a:t>
            </a:r>
          </a:p>
          <a:p>
            <a:pPr marL="520440" lvl="1" indent="-260220">
              <a:lnSpc>
                <a:spcPts val="4507"/>
              </a:lnSpc>
              <a:buFont typeface="Arial"/>
              <a:buChar char="•"/>
            </a:pPr>
            <a:r>
              <a:rPr lang="en-US" sz="2410">
                <a:solidFill>
                  <a:srgbClr val="000000"/>
                </a:solidFill>
                <a:latin typeface="Josefin Sans Regular Bold"/>
              </a:rPr>
              <a:t> Cliffs (n): vách đá</a:t>
            </a:r>
          </a:p>
          <a:p>
            <a:pPr marL="520440" lvl="1" indent="-260220">
              <a:lnSpc>
                <a:spcPts val="4507"/>
              </a:lnSpc>
              <a:buFont typeface="Arial"/>
              <a:buChar char="•"/>
            </a:pPr>
            <a:r>
              <a:rPr lang="en-US" sz="2410">
                <a:solidFill>
                  <a:srgbClr val="000000"/>
                </a:solidFill>
                <a:latin typeface="Josefin Sans Regular Bold"/>
              </a:rPr>
              <a:t> Pounding (v): đập, giã</a:t>
            </a:r>
          </a:p>
          <a:p>
            <a:pPr marL="520440" lvl="1" indent="-260220">
              <a:lnSpc>
                <a:spcPts val="4507"/>
              </a:lnSpc>
              <a:buFont typeface="Arial"/>
              <a:buChar char="•"/>
            </a:pPr>
            <a:r>
              <a:rPr lang="en-US" sz="2410">
                <a:solidFill>
                  <a:srgbClr val="000000"/>
                </a:solidFill>
                <a:latin typeface="Josefin Sans Regular Bold"/>
              </a:rPr>
              <a:t> Joints (n): khe nứt</a:t>
            </a:r>
          </a:p>
          <a:p>
            <a:pPr marL="520440" lvl="1" indent="-260220">
              <a:lnSpc>
                <a:spcPts val="4507"/>
              </a:lnSpc>
              <a:buFont typeface="Arial"/>
              <a:buChar char="•"/>
            </a:pPr>
            <a:r>
              <a:rPr lang="en-US" sz="2410">
                <a:solidFill>
                  <a:srgbClr val="000000"/>
                </a:solidFill>
                <a:latin typeface="Josefin Sans Regular Bold"/>
              </a:rPr>
              <a:t> Crushed rock (n): đá dăm</a:t>
            </a:r>
          </a:p>
          <a:p>
            <a:pPr marL="520440" lvl="1" indent="-260220">
              <a:lnSpc>
                <a:spcPts val="4507"/>
              </a:lnSpc>
              <a:buFont typeface="Arial"/>
              <a:buChar char="•"/>
            </a:pPr>
            <a:r>
              <a:rPr lang="en-US" sz="2410">
                <a:solidFill>
                  <a:srgbClr val="000000"/>
                </a:solidFill>
                <a:latin typeface="Josefin Sans Regular Bold"/>
              </a:rPr>
              <a:t> Lava flows (n): dòng dung nham</a:t>
            </a:r>
          </a:p>
          <a:p>
            <a:pPr marL="520440" lvl="1" indent="-260220">
              <a:lnSpc>
                <a:spcPts val="4507"/>
              </a:lnSpc>
              <a:buFont typeface="Arial"/>
              <a:buChar char="•"/>
            </a:pPr>
            <a:r>
              <a:rPr lang="en-US" sz="2410">
                <a:solidFill>
                  <a:srgbClr val="000000"/>
                </a:solidFill>
                <a:latin typeface="Josefin Sans Regular Bold"/>
              </a:rPr>
              <a:t> Solidified (adj): kiên cố, cứng</a:t>
            </a:r>
          </a:p>
          <a:p>
            <a:pPr marL="520440" lvl="1" indent="-260220">
              <a:lnSpc>
                <a:spcPts val="4507"/>
              </a:lnSpc>
              <a:buFont typeface="Arial"/>
              <a:buChar char="•"/>
            </a:pPr>
            <a:r>
              <a:rPr lang="en-US" sz="2410">
                <a:solidFill>
                  <a:srgbClr val="000000"/>
                </a:solidFill>
                <a:latin typeface="Josefin Sans Regular Bold"/>
              </a:rPr>
              <a:t> The crust (n): lớp vỏ</a:t>
            </a:r>
          </a:p>
          <a:p>
            <a:pPr marL="520440" lvl="1" indent="-260220">
              <a:lnSpc>
                <a:spcPts val="4507"/>
              </a:lnSpc>
              <a:buFont typeface="Arial"/>
              <a:buChar char="•"/>
            </a:pPr>
            <a:r>
              <a:rPr lang="en-US" sz="2410">
                <a:solidFill>
                  <a:srgbClr val="000000"/>
                </a:solidFill>
                <a:latin typeface="Josefin Sans Regular Bold"/>
              </a:rPr>
              <a:t> Drained away (v): chảy ra</a:t>
            </a:r>
          </a:p>
          <a:p>
            <a:pPr algn="just">
              <a:lnSpc>
                <a:spcPts val="4507"/>
              </a:lnSpc>
            </a:pPr>
            <a:endParaRPr lang="en-US" sz="2410">
              <a:solidFill>
                <a:srgbClr val="000000"/>
              </a:solidFill>
              <a:latin typeface="Josefin Sans Regular Bold"/>
            </a:endParaRPr>
          </a:p>
        </p:txBody>
      </p:sp>
      <p:sp>
        <p:nvSpPr>
          <p:cNvPr id="9" name="TextBox 9"/>
          <p:cNvSpPr txBox="1"/>
          <p:nvPr/>
        </p:nvSpPr>
        <p:spPr>
          <a:xfrm>
            <a:off x="9423463" y="2439381"/>
            <a:ext cx="9174385" cy="7272909"/>
          </a:xfrm>
          <a:prstGeom prst="rect">
            <a:avLst/>
          </a:prstGeom>
        </p:spPr>
        <p:txBody>
          <a:bodyPr lIns="0" tIns="0" rIns="0" bIns="0" rtlCol="0" anchor="t">
            <a:spAutoFit/>
          </a:bodyPr>
          <a:lstStyle/>
          <a:p>
            <a:pPr>
              <a:lnSpc>
                <a:spcPts val="4488"/>
              </a:lnSpc>
            </a:pPr>
            <a:r>
              <a:rPr lang="en-US" sz="2400" spc="72">
                <a:solidFill>
                  <a:srgbClr val="000000"/>
                </a:solidFill>
                <a:latin typeface="Josefin Sans Regular Bold"/>
              </a:rPr>
              <a:t>14.  Rough (adj): gồ ghề</a:t>
            </a:r>
          </a:p>
          <a:p>
            <a:pPr>
              <a:lnSpc>
                <a:spcPts val="4488"/>
              </a:lnSpc>
            </a:pPr>
            <a:r>
              <a:rPr lang="en-US" sz="2400" spc="72">
                <a:solidFill>
                  <a:srgbClr val="000000"/>
                </a:solidFill>
                <a:latin typeface="Josefin Sans Regular Bold"/>
              </a:rPr>
              <a:t>15.  Tunnels (n): đường hầm</a:t>
            </a:r>
          </a:p>
          <a:p>
            <a:pPr>
              <a:lnSpc>
                <a:spcPts val="4488"/>
              </a:lnSpc>
            </a:pPr>
            <a:r>
              <a:rPr lang="en-US" sz="2400" spc="72">
                <a:solidFill>
                  <a:srgbClr val="000000"/>
                </a:solidFill>
                <a:latin typeface="Josefin Sans Regular Bold"/>
              </a:rPr>
              <a:t>16.  The basalt volcanoes (n): núi lửa bazan</a:t>
            </a:r>
          </a:p>
          <a:p>
            <a:pPr>
              <a:lnSpc>
                <a:spcPts val="4488"/>
              </a:lnSpc>
            </a:pPr>
            <a:r>
              <a:rPr lang="en-US" sz="2400" spc="72">
                <a:solidFill>
                  <a:srgbClr val="000000"/>
                </a:solidFill>
                <a:latin typeface="Josefin Sans Regular Bold"/>
              </a:rPr>
              <a:t>17.  Geologically times (n): thời kì địa chất</a:t>
            </a:r>
          </a:p>
          <a:p>
            <a:pPr>
              <a:lnSpc>
                <a:spcPts val="4488"/>
              </a:lnSpc>
            </a:pPr>
            <a:r>
              <a:rPr lang="en-US" sz="2400" spc="72">
                <a:solidFill>
                  <a:srgbClr val="000000"/>
                </a:solidFill>
                <a:latin typeface="Josefin Sans Regular Bold"/>
              </a:rPr>
              <a:t>18.  Cavernous (adj): hang hốc</a:t>
            </a:r>
          </a:p>
          <a:p>
            <a:pPr>
              <a:lnSpc>
                <a:spcPts val="4488"/>
              </a:lnSpc>
            </a:pPr>
            <a:r>
              <a:rPr lang="en-US" sz="2400" spc="72">
                <a:solidFill>
                  <a:srgbClr val="000000"/>
                </a:solidFill>
                <a:latin typeface="Josefin Sans Regular Bold"/>
              </a:rPr>
              <a:t>19.  Notable (n): đáng chú ý</a:t>
            </a:r>
          </a:p>
          <a:p>
            <a:pPr>
              <a:lnSpc>
                <a:spcPts val="4488"/>
              </a:lnSpc>
            </a:pPr>
            <a:r>
              <a:rPr lang="en-US" sz="2400" spc="72">
                <a:solidFill>
                  <a:srgbClr val="000000"/>
                </a:solidFill>
                <a:latin typeface="Josefin Sans Regular Bold"/>
              </a:rPr>
              <a:t>20. Te Kuiti Group rock (n): nhóm đá Te Kuiti</a:t>
            </a:r>
          </a:p>
          <a:p>
            <a:pPr>
              <a:lnSpc>
                <a:spcPts val="4488"/>
              </a:lnSpc>
            </a:pPr>
            <a:r>
              <a:rPr lang="en-US" sz="2400" spc="72">
                <a:solidFill>
                  <a:srgbClr val="000000"/>
                </a:solidFill>
                <a:latin typeface="Josefin Sans Regular Bold"/>
              </a:rPr>
              <a:t>21.  Port Waikato south (n): Phía nam cảng Wakato</a:t>
            </a:r>
          </a:p>
          <a:p>
            <a:pPr>
              <a:lnSpc>
                <a:spcPts val="4488"/>
              </a:lnSpc>
            </a:pPr>
            <a:r>
              <a:rPr lang="en-US" sz="2400" spc="72">
                <a:solidFill>
                  <a:srgbClr val="000000"/>
                </a:solidFill>
                <a:latin typeface="Josefin Sans Regular Bold"/>
              </a:rPr>
              <a:t>22. Coast inland (n): bờ biển nội địa</a:t>
            </a:r>
          </a:p>
          <a:p>
            <a:pPr>
              <a:lnSpc>
                <a:spcPts val="4488"/>
              </a:lnSpc>
            </a:pPr>
            <a:r>
              <a:rPr lang="en-US" sz="2400" spc="72">
                <a:solidFill>
                  <a:srgbClr val="000000"/>
                </a:solidFill>
                <a:latin typeface="Josefin Sans Regular Bold"/>
              </a:rPr>
              <a:t>23. The Waipa Valley (n): thung lũng Waipa</a:t>
            </a:r>
          </a:p>
          <a:p>
            <a:pPr>
              <a:lnSpc>
                <a:spcPts val="4488"/>
              </a:lnSpc>
            </a:pPr>
            <a:r>
              <a:rPr lang="en-US" sz="2400" spc="72">
                <a:solidFill>
                  <a:srgbClr val="000000"/>
                </a:solidFill>
                <a:latin typeface="Josefin Sans Regular Bold"/>
              </a:rPr>
              <a:t>24. The Waitomo district (n): quận Waitomo</a:t>
            </a:r>
          </a:p>
          <a:p>
            <a:pPr>
              <a:lnSpc>
                <a:spcPts val="4488"/>
              </a:lnSpc>
            </a:pPr>
            <a:r>
              <a:rPr lang="en-US" sz="2400" spc="72">
                <a:solidFill>
                  <a:srgbClr val="000000"/>
                </a:solidFill>
                <a:latin typeface="Josefin Sans Regular Bold"/>
              </a:rPr>
              <a:t>25. The Mount Arthur Marble (n): núi đá cẩm thạch Arthur</a:t>
            </a:r>
          </a:p>
          <a:p>
            <a:pPr>
              <a:lnSpc>
                <a:spcPts val="4488"/>
              </a:lnSpc>
            </a:pPr>
            <a:r>
              <a:rPr lang="en-US" sz="2400" spc="72">
                <a:solidFill>
                  <a:srgbClr val="000000"/>
                </a:solidFill>
                <a:latin typeface="Josefin Sans Regular Bold"/>
              </a:rPr>
              <a:t>26. Tringed by (adj): được bao quanh bởi</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3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t="12436" b="66567"/>
          <a:stretch>
            <a:fillRect/>
          </a:stretch>
        </p:blipFill>
        <p:spPr>
          <a:xfrm>
            <a:off x="-502872" y="-748890"/>
            <a:ext cx="19395470" cy="6119549"/>
          </a:xfrm>
          <a:prstGeom prst="rect">
            <a:avLst/>
          </a:prstGeom>
        </p:spPr>
      </p:pic>
      <p:sp>
        <p:nvSpPr>
          <p:cNvPr id="3" name="TextBox 3"/>
          <p:cNvSpPr txBox="1"/>
          <p:nvPr/>
        </p:nvSpPr>
        <p:spPr>
          <a:xfrm>
            <a:off x="1743272" y="1183063"/>
            <a:ext cx="14801455" cy="838200"/>
          </a:xfrm>
          <a:prstGeom prst="rect">
            <a:avLst/>
          </a:prstGeom>
        </p:spPr>
        <p:txBody>
          <a:bodyPr lIns="0" tIns="0" rIns="0" bIns="0" rtlCol="0" anchor="t">
            <a:spAutoFit/>
          </a:bodyPr>
          <a:lstStyle/>
          <a:p>
            <a:pPr algn="ctr">
              <a:lnSpc>
                <a:spcPts val="6690"/>
              </a:lnSpc>
            </a:pPr>
            <a:r>
              <a:rPr lang="en-US" sz="5575" spc="111">
                <a:solidFill>
                  <a:srgbClr val="806753"/>
                </a:solidFill>
                <a:latin typeface="Paytone One"/>
              </a:rPr>
              <a:t>PARAGRAPH 3 &amp; 4</a:t>
            </a:r>
          </a:p>
        </p:txBody>
      </p:sp>
      <p:sp>
        <p:nvSpPr>
          <p:cNvPr id="4" name="AutoShape 4"/>
          <p:cNvSpPr/>
          <p:nvPr/>
        </p:nvSpPr>
        <p:spPr>
          <a:xfrm>
            <a:off x="9153525" y="2903755"/>
            <a:ext cx="9525" cy="7027279"/>
          </a:xfrm>
          <a:prstGeom prst="rect">
            <a:avLst/>
          </a:prstGeom>
          <a:solidFill>
            <a:srgbClr val="806753"/>
          </a:solidFill>
        </p:spPr>
      </p:sp>
      <p:sp>
        <p:nvSpPr>
          <p:cNvPr id="5" name="AutoShape 5"/>
          <p:cNvSpPr/>
          <p:nvPr/>
        </p:nvSpPr>
        <p:spPr>
          <a:xfrm>
            <a:off x="-502872" y="220973"/>
            <a:ext cx="7096545" cy="871603"/>
          </a:xfrm>
          <a:prstGeom prst="rect">
            <a:avLst/>
          </a:prstGeom>
          <a:solidFill>
            <a:srgbClr val="D8AD74"/>
          </a:solidFill>
        </p:spPr>
      </p:sp>
      <p:sp>
        <p:nvSpPr>
          <p:cNvPr id="6" name="TextBox 6"/>
          <p:cNvSpPr txBox="1"/>
          <p:nvPr/>
        </p:nvSpPr>
        <p:spPr>
          <a:xfrm>
            <a:off x="-180504" y="-722741"/>
            <a:ext cx="1783665" cy="2320142"/>
          </a:xfrm>
          <a:prstGeom prst="rect">
            <a:avLst/>
          </a:prstGeom>
        </p:spPr>
        <p:txBody>
          <a:bodyPr lIns="0" tIns="0" rIns="0" bIns="0" rtlCol="0" anchor="t">
            <a:spAutoFit/>
          </a:bodyPr>
          <a:lstStyle/>
          <a:p>
            <a:pPr algn="ctr">
              <a:lnSpc>
                <a:spcPts val="19027"/>
              </a:lnSpc>
            </a:pPr>
            <a:r>
              <a:rPr lang="en-US" sz="13591">
                <a:solidFill>
                  <a:srgbClr val="1E1816"/>
                </a:solidFill>
                <a:latin typeface="Paytone One"/>
              </a:rPr>
              <a:t>3</a:t>
            </a:r>
          </a:p>
        </p:txBody>
      </p:sp>
      <p:sp>
        <p:nvSpPr>
          <p:cNvPr id="7" name="TextBox 7"/>
          <p:cNvSpPr txBox="1"/>
          <p:nvPr/>
        </p:nvSpPr>
        <p:spPr>
          <a:xfrm>
            <a:off x="208663" y="277101"/>
            <a:ext cx="7096545" cy="705365"/>
          </a:xfrm>
          <a:prstGeom prst="rect">
            <a:avLst/>
          </a:prstGeom>
        </p:spPr>
        <p:txBody>
          <a:bodyPr lIns="0" tIns="0" rIns="0" bIns="0" rtlCol="0" anchor="t">
            <a:spAutoFit/>
          </a:bodyPr>
          <a:lstStyle/>
          <a:p>
            <a:pPr algn="ctr">
              <a:lnSpc>
                <a:spcPts val="5746"/>
              </a:lnSpc>
            </a:pPr>
            <a:r>
              <a:rPr lang="en-US" sz="4104" spc="1309">
                <a:solidFill>
                  <a:srgbClr val="3B181D"/>
                </a:solidFill>
                <a:latin typeface="Noto Serif Display Black"/>
              </a:rPr>
              <a:t>Vocabulary</a:t>
            </a:r>
          </a:p>
        </p:txBody>
      </p:sp>
      <p:sp>
        <p:nvSpPr>
          <p:cNvPr id="8" name="TextBox 8"/>
          <p:cNvSpPr txBox="1"/>
          <p:nvPr/>
        </p:nvSpPr>
        <p:spPr>
          <a:xfrm>
            <a:off x="1028700" y="2840410"/>
            <a:ext cx="6978175" cy="6972994"/>
          </a:xfrm>
          <a:prstGeom prst="rect">
            <a:avLst/>
          </a:prstGeom>
        </p:spPr>
        <p:txBody>
          <a:bodyPr lIns="0" tIns="0" rIns="0" bIns="0" rtlCol="0" anchor="t">
            <a:spAutoFit/>
          </a:bodyPr>
          <a:lstStyle/>
          <a:p>
            <a:pPr marL="587030" lvl="1" indent="-293515">
              <a:lnSpc>
                <a:spcPts val="5057"/>
              </a:lnSpc>
              <a:buFont typeface="Arial"/>
              <a:buChar char="•"/>
            </a:pPr>
            <a:r>
              <a:rPr lang="en-US" sz="2718">
                <a:solidFill>
                  <a:srgbClr val="000000"/>
                </a:solidFill>
                <a:latin typeface="Josefin Sans Regular"/>
              </a:rPr>
              <a:t>Sedimentary(adj): trầm tích</a:t>
            </a:r>
          </a:p>
          <a:p>
            <a:pPr marL="587030" lvl="1" indent="-293515">
              <a:lnSpc>
                <a:spcPts val="5057"/>
              </a:lnSpc>
              <a:buFont typeface="Arial"/>
              <a:buChar char="•"/>
            </a:pPr>
            <a:r>
              <a:rPr lang="en-US" sz="2718">
                <a:solidFill>
                  <a:srgbClr val="000000"/>
                </a:solidFill>
                <a:latin typeface="Josefin Sans Regular"/>
              </a:rPr>
              <a:t>Horizontal(adj): nằm ngang</a:t>
            </a:r>
          </a:p>
          <a:p>
            <a:pPr marL="587030" lvl="1" indent="-293515">
              <a:lnSpc>
                <a:spcPts val="5057"/>
              </a:lnSpc>
              <a:buFont typeface="Arial"/>
              <a:buChar char="•"/>
            </a:pPr>
            <a:r>
              <a:rPr lang="en-US" sz="2718">
                <a:solidFill>
                  <a:srgbClr val="000000"/>
                </a:solidFill>
                <a:latin typeface="Josefin Sans Regular"/>
              </a:rPr>
              <a:t>Commonly(v): thông thường</a:t>
            </a:r>
          </a:p>
          <a:p>
            <a:pPr marL="587030" lvl="1" indent="-293515">
              <a:lnSpc>
                <a:spcPts val="5057"/>
              </a:lnSpc>
              <a:buFont typeface="Arial"/>
              <a:buChar char="•"/>
            </a:pPr>
            <a:r>
              <a:rPr lang="en-US" sz="2718">
                <a:solidFill>
                  <a:srgbClr val="000000"/>
                </a:solidFill>
                <a:latin typeface="Josefin Sans Regular"/>
              </a:rPr>
              <a:t>Percolates(v): thấm qua</a:t>
            </a:r>
          </a:p>
          <a:p>
            <a:pPr marL="587030" lvl="1" indent="-293515">
              <a:lnSpc>
                <a:spcPts val="5057"/>
              </a:lnSpc>
              <a:buFont typeface="Arial"/>
              <a:buChar char="•"/>
            </a:pPr>
            <a:r>
              <a:rPr lang="en-US" sz="2718">
                <a:solidFill>
                  <a:srgbClr val="000000"/>
                </a:solidFill>
                <a:latin typeface="Josefin Sans Regular"/>
              </a:rPr>
              <a:t>Dissolves(v): hòa tan</a:t>
            </a:r>
          </a:p>
          <a:p>
            <a:pPr marL="587030" lvl="1" indent="-293515">
              <a:lnSpc>
                <a:spcPts val="5057"/>
              </a:lnSpc>
              <a:buFont typeface="Arial"/>
              <a:buChar char="•"/>
            </a:pPr>
            <a:r>
              <a:rPr lang="en-US" sz="2718">
                <a:solidFill>
                  <a:srgbClr val="000000"/>
                </a:solidFill>
                <a:latin typeface="Josefin Sans Regular"/>
              </a:rPr>
              <a:t>Enlarged(adj): rộng rãi</a:t>
            </a:r>
          </a:p>
          <a:p>
            <a:pPr marL="587030" lvl="1" indent="-293515">
              <a:lnSpc>
                <a:spcPts val="5057"/>
              </a:lnSpc>
              <a:buFont typeface="Arial"/>
              <a:buChar char="•"/>
            </a:pPr>
            <a:r>
              <a:rPr lang="en-US" sz="2718">
                <a:solidFill>
                  <a:srgbClr val="000000"/>
                </a:solidFill>
                <a:latin typeface="Josefin Sans Regular"/>
              </a:rPr>
              <a:t>Abrasive(adj): khai thác</a:t>
            </a:r>
          </a:p>
          <a:p>
            <a:pPr marL="587030" lvl="1" indent="-293515">
              <a:lnSpc>
                <a:spcPts val="5057"/>
              </a:lnSpc>
              <a:buFont typeface="Arial"/>
              <a:buChar char="•"/>
            </a:pPr>
            <a:r>
              <a:rPr lang="en-US" sz="2718">
                <a:solidFill>
                  <a:srgbClr val="000000"/>
                </a:solidFill>
                <a:latin typeface="Josefin Sans Regular"/>
              </a:rPr>
              <a:t>Sand(n): cát</a:t>
            </a:r>
          </a:p>
          <a:p>
            <a:pPr marL="587030" lvl="1" indent="-293515">
              <a:lnSpc>
                <a:spcPts val="5057"/>
              </a:lnSpc>
              <a:buFont typeface="Arial"/>
              <a:buChar char="•"/>
            </a:pPr>
            <a:r>
              <a:rPr lang="en-US" sz="2718">
                <a:solidFill>
                  <a:srgbClr val="000000"/>
                </a:solidFill>
                <a:latin typeface="Josefin Sans Regular"/>
              </a:rPr>
              <a:t>Pebble(n): đá cuội</a:t>
            </a:r>
          </a:p>
          <a:p>
            <a:pPr marL="587030" lvl="1" indent="-293515">
              <a:lnSpc>
                <a:spcPts val="5057"/>
              </a:lnSpc>
              <a:buFont typeface="Arial"/>
              <a:buChar char="•"/>
            </a:pPr>
            <a:r>
              <a:rPr lang="en-US" sz="2718">
                <a:solidFill>
                  <a:srgbClr val="000000"/>
                </a:solidFill>
                <a:latin typeface="Josefin Sans Regular"/>
              </a:rPr>
              <a:t>Frequently(v): thường xuyên</a:t>
            </a:r>
          </a:p>
          <a:p>
            <a:pPr marL="587030" lvl="1" indent="-293515" algn="l">
              <a:lnSpc>
                <a:spcPts val="5057"/>
              </a:lnSpc>
              <a:buFont typeface="Arial"/>
              <a:buChar char="•"/>
            </a:pPr>
            <a:r>
              <a:rPr lang="en-US" sz="2718">
                <a:solidFill>
                  <a:srgbClr val="000000"/>
                </a:solidFill>
                <a:latin typeface="Josefin Sans Regular"/>
              </a:rPr>
              <a:t>Considerable(adj): đáng kể</a:t>
            </a:r>
          </a:p>
        </p:txBody>
      </p:sp>
      <p:sp>
        <p:nvSpPr>
          <p:cNvPr id="9" name="TextBox 9"/>
          <p:cNvSpPr txBox="1"/>
          <p:nvPr/>
        </p:nvSpPr>
        <p:spPr>
          <a:xfrm>
            <a:off x="10567301" y="2840410"/>
            <a:ext cx="6691999" cy="6869812"/>
          </a:xfrm>
          <a:prstGeom prst="rect">
            <a:avLst/>
          </a:prstGeom>
        </p:spPr>
        <p:txBody>
          <a:bodyPr lIns="0" tIns="0" rIns="0" bIns="0" rtlCol="0" anchor="t">
            <a:spAutoFit/>
          </a:bodyPr>
          <a:lstStyle/>
          <a:p>
            <a:pPr>
              <a:lnSpc>
                <a:spcPts val="5021"/>
              </a:lnSpc>
            </a:pPr>
            <a:r>
              <a:rPr lang="en-US" sz="2699">
                <a:solidFill>
                  <a:srgbClr val="000000"/>
                </a:solidFill>
                <a:latin typeface="Josefin Sans Regular"/>
              </a:rPr>
              <a:t>12.Narrow(adj): chật hẹp </a:t>
            </a:r>
          </a:p>
          <a:p>
            <a:pPr>
              <a:lnSpc>
                <a:spcPts val="5021"/>
              </a:lnSpc>
            </a:pPr>
            <a:r>
              <a:rPr lang="en-US" sz="2699">
                <a:solidFill>
                  <a:srgbClr val="000000"/>
                </a:solidFill>
                <a:latin typeface="Josefin Sans Regular"/>
              </a:rPr>
              <a:t>13.Parallel(adj): song song</a:t>
            </a:r>
          </a:p>
          <a:p>
            <a:pPr>
              <a:lnSpc>
                <a:spcPts val="5021"/>
              </a:lnSpc>
            </a:pPr>
            <a:r>
              <a:rPr lang="en-US" sz="2699">
                <a:solidFill>
                  <a:srgbClr val="000000"/>
                </a:solidFill>
                <a:latin typeface="Josefin Sans Regular"/>
              </a:rPr>
              <a:t>14.Well-bedded(n): Giường ngủ</a:t>
            </a:r>
          </a:p>
          <a:p>
            <a:pPr>
              <a:lnSpc>
                <a:spcPts val="5021"/>
              </a:lnSpc>
            </a:pPr>
            <a:r>
              <a:rPr lang="en-US" sz="2699">
                <a:solidFill>
                  <a:srgbClr val="000000"/>
                </a:solidFill>
                <a:latin typeface="Josefin Sans Regular"/>
              </a:rPr>
              <a:t>15.Prominent(adj): nổi bật</a:t>
            </a:r>
          </a:p>
          <a:p>
            <a:pPr>
              <a:lnSpc>
                <a:spcPts val="5021"/>
              </a:lnSpc>
            </a:pPr>
            <a:r>
              <a:rPr lang="en-US" sz="2699">
                <a:solidFill>
                  <a:srgbClr val="000000"/>
                </a:solidFill>
                <a:latin typeface="Josefin Sans Regular"/>
              </a:rPr>
              <a:t>16.Oriented(adj): định hướng</a:t>
            </a:r>
          </a:p>
          <a:p>
            <a:pPr>
              <a:lnSpc>
                <a:spcPts val="5021"/>
              </a:lnSpc>
            </a:pPr>
            <a:r>
              <a:rPr lang="en-US" sz="2699">
                <a:solidFill>
                  <a:srgbClr val="000000"/>
                </a:solidFill>
                <a:latin typeface="Josefin Sans Regular"/>
              </a:rPr>
              <a:t>17.Agged(adj): tăng dần</a:t>
            </a:r>
          </a:p>
          <a:p>
            <a:pPr>
              <a:lnSpc>
                <a:spcPts val="5021"/>
              </a:lnSpc>
            </a:pPr>
            <a:r>
              <a:rPr lang="en-US" sz="2699">
                <a:solidFill>
                  <a:srgbClr val="000000"/>
                </a:solidFill>
                <a:latin typeface="Josefin Sans Regular"/>
              </a:rPr>
              <a:t>18.Collapse(n): sụp đổ</a:t>
            </a:r>
          </a:p>
          <a:p>
            <a:pPr>
              <a:lnSpc>
                <a:spcPts val="5021"/>
              </a:lnSpc>
            </a:pPr>
            <a:r>
              <a:rPr lang="en-US" sz="2699">
                <a:solidFill>
                  <a:srgbClr val="000000"/>
                </a:solidFill>
                <a:latin typeface="Josefin Sans Regular"/>
              </a:rPr>
              <a:t>19.Bedding(n): chăn ga giường</a:t>
            </a:r>
          </a:p>
          <a:p>
            <a:pPr>
              <a:lnSpc>
                <a:spcPts val="5021"/>
              </a:lnSpc>
            </a:pPr>
            <a:r>
              <a:rPr lang="en-US" sz="2699">
                <a:solidFill>
                  <a:srgbClr val="000000"/>
                </a:solidFill>
                <a:latin typeface="Josefin Sans Regular"/>
              </a:rPr>
              <a:t>20.Shaft(n): trục</a:t>
            </a:r>
          </a:p>
          <a:p>
            <a:pPr>
              <a:lnSpc>
                <a:spcPts val="5021"/>
              </a:lnSpc>
            </a:pPr>
            <a:r>
              <a:rPr lang="en-US" sz="2699">
                <a:solidFill>
                  <a:srgbClr val="000000"/>
                </a:solidFill>
                <a:latin typeface="Josefin Sans Regular"/>
              </a:rPr>
              <a:t>21.Metamorphosed(adj): biến chất</a:t>
            </a:r>
          </a:p>
          <a:p>
            <a:pPr>
              <a:lnSpc>
                <a:spcPts val="5021"/>
              </a:lnSpc>
            </a:pPr>
            <a:r>
              <a:rPr lang="en-US" sz="2699">
                <a:solidFill>
                  <a:srgbClr val="000000"/>
                </a:solidFill>
                <a:latin typeface="Josefin Sans Regular"/>
              </a:rPr>
              <a:t>22.Deep (adj): sâu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6620</TotalTime>
  <Words>3987</Words>
  <Application>Microsoft Office PowerPoint</Application>
  <PresentationFormat>Custom</PresentationFormat>
  <Paragraphs>311</Paragraphs>
  <Slides>36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Times Neue Roman</vt:lpstr>
      <vt:lpstr>Paytone One</vt:lpstr>
      <vt:lpstr>Calibri</vt:lpstr>
      <vt:lpstr>Josefin Sans Regular</vt:lpstr>
      <vt:lpstr>DejaVu Serif</vt:lpstr>
      <vt:lpstr>Josefin Sans Bold</vt:lpstr>
      <vt:lpstr>Arial</vt:lpstr>
      <vt:lpstr>Josefin Sans Regular Bold Italics</vt:lpstr>
      <vt:lpstr>Noto Serif Display Black</vt:lpstr>
      <vt:lpstr>Paytone One Bold</vt:lpstr>
      <vt:lpstr>Josefin Sans Bold Bold</vt:lpstr>
      <vt:lpstr>Josefin Sans Regular Bold</vt:lpstr>
      <vt:lpstr>DejaVu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Đen Quy trình Từng bước Biểu đồ Bài thuyết trình</dc:title>
  <dc:creator>Welcome</dc:creator>
  <cp:lastModifiedBy>Welcome</cp:lastModifiedBy>
  <cp:revision>6</cp:revision>
  <dcterms:created xsi:type="dcterms:W3CDTF">2006-08-16T00:00:00Z</dcterms:created>
  <dcterms:modified xsi:type="dcterms:W3CDTF">2023-09-07T10:57:11Z</dcterms:modified>
  <dc:identifier>DAFbpshcsbw</dc:identifier>
</cp:coreProperties>
</file>